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16" r:id="rId3"/>
    <p:sldId id="326" r:id="rId4"/>
    <p:sldId id="259" r:id="rId5"/>
    <p:sldId id="260" r:id="rId6"/>
    <p:sldId id="265" r:id="rId7"/>
    <p:sldId id="267" r:id="rId8"/>
    <p:sldId id="327" r:id="rId9"/>
    <p:sldId id="268" r:id="rId10"/>
    <p:sldId id="270" r:id="rId11"/>
    <p:sldId id="315" r:id="rId12"/>
    <p:sldId id="303" r:id="rId13"/>
    <p:sldId id="273" r:id="rId14"/>
    <p:sldId id="274" r:id="rId15"/>
    <p:sldId id="275" r:id="rId16"/>
    <p:sldId id="276" r:id="rId17"/>
    <p:sldId id="314" r:id="rId18"/>
    <p:sldId id="337" r:id="rId19"/>
    <p:sldId id="278" r:id="rId20"/>
    <p:sldId id="279" r:id="rId21"/>
    <p:sldId id="280" r:id="rId22"/>
    <p:sldId id="281" r:id="rId23"/>
    <p:sldId id="304" r:id="rId24"/>
    <p:sldId id="305" r:id="rId25"/>
    <p:sldId id="282" r:id="rId26"/>
    <p:sldId id="317" r:id="rId27"/>
    <p:sldId id="318" r:id="rId28"/>
    <p:sldId id="324" r:id="rId29"/>
    <p:sldId id="325" r:id="rId30"/>
    <p:sldId id="321" r:id="rId31"/>
    <p:sldId id="320" r:id="rId32"/>
    <p:sldId id="284" r:id="rId33"/>
    <p:sldId id="285" r:id="rId34"/>
    <p:sldId id="323" r:id="rId35"/>
    <p:sldId id="288" r:id="rId36"/>
    <p:sldId id="289" r:id="rId37"/>
    <p:sldId id="336" r:id="rId38"/>
    <p:sldId id="329" r:id="rId39"/>
    <p:sldId id="330" r:id="rId40"/>
    <p:sldId id="333" r:id="rId41"/>
    <p:sldId id="334" r:id="rId42"/>
    <p:sldId id="300" r:id="rId43"/>
    <p:sldId id="335" r:id="rId44"/>
    <p:sldId id="302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29F30-1F94-4BDC-B6B1-95EA97888AA4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AFAC5-AC33-489D-BA48-6EC367B2D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1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FD276CA-D40E-4B02-80C6-FA369A6D532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105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9FBBA23-6124-484C-88E7-4B4091831DA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961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6FE867F-3A77-4EBB-A72E-DF25B3A85B30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586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2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7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68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6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0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7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6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07403-CC18-4533-AC8E-9DA98E468889}" type="datetimeFigureOut">
              <a:rPr lang="en-US" smtClean="0"/>
              <a:t>8/24/2018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2E957-78D9-4E62-B3B5-3AB23852C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5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10" Type="http://schemas.openxmlformats.org/officeDocument/2006/relationships/image" Target="../media/image11.png"/><Relationship Id="rId4" Type="http://schemas.openxmlformats.org/officeDocument/2006/relationships/image" Target="../media/image5.ti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sorgerlab/indr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233080" y="1912680"/>
            <a:ext cx="7666200" cy="148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1850A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Using the automated building of  computational models to understand </a:t>
            </a:r>
            <a:r>
              <a:rPr lang="en-US" sz="4000" b="1" strike="noStrike" spc="-1" dirty="0" err="1">
                <a:solidFill>
                  <a:srgbClr val="1850A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cardiotoxic</a:t>
            </a:r>
            <a:r>
              <a:rPr lang="en-US" sz="4000" b="1" strike="noStrike" spc="-1" dirty="0">
                <a:solidFill>
                  <a:srgbClr val="1850A9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drug responses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266360" y="4045320"/>
            <a:ext cx="3571200" cy="23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18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Dr. Robert Sheehan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180" b="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Sorger</a:t>
            </a:r>
            <a:r>
              <a:rPr lang="en-US" sz="2180" b="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Lab </a:t>
            </a:r>
            <a:endParaRPr lang="en-US" sz="2180" b="0" strike="noStrike" spc="-1" dirty="0" smtClean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180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LSP </a:t>
            </a:r>
            <a:r>
              <a:rPr lang="en-US" sz="218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Meeting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180" b="0" strike="noStrike" spc="-1" dirty="0" smtClean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July 6, 2018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Line 3"/>
          <p:cNvSpPr/>
          <p:nvPr/>
        </p:nvSpPr>
        <p:spPr>
          <a:xfrm flipV="1">
            <a:off x="3008880" y="3585240"/>
            <a:ext cx="6114960" cy="76680"/>
          </a:xfrm>
          <a:prstGeom prst="line">
            <a:avLst/>
          </a:prstGeom>
          <a:ln w="3816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5" name="Picture 2"/>
          <p:cNvPicPr/>
          <p:nvPr/>
        </p:nvPicPr>
        <p:blipFill>
          <a:blip r:embed="rId2"/>
          <a:stretch/>
        </p:blipFill>
        <p:spPr>
          <a:xfrm>
            <a:off x="2631057" y="4137840"/>
            <a:ext cx="1416783" cy="1935156"/>
          </a:xfrm>
          <a:prstGeom prst="rect">
            <a:avLst/>
          </a:prstGeom>
          <a:ln>
            <a:noFill/>
          </a:ln>
        </p:spPr>
      </p:pic>
      <p:pic>
        <p:nvPicPr>
          <p:cNvPr id="166" name="Picture 8"/>
          <p:cNvPicPr/>
          <p:nvPr/>
        </p:nvPicPr>
        <p:blipFill>
          <a:blip r:embed="rId3"/>
          <a:srcRect r="84919"/>
          <a:stretch/>
        </p:blipFill>
        <p:spPr>
          <a:xfrm>
            <a:off x="8056080" y="3854160"/>
            <a:ext cx="1215346" cy="23309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2208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379562" y="365040"/>
            <a:ext cx="11545438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Building a minimal model – </a:t>
            </a:r>
          </a:p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 bottom-up approach using INDRA DB and model checking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2038320" y="4820400"/>
            <a:ext cx="2266560" cy="1123560"/>
          </a:xfrm>
          <a:prstGeom prst="ellipse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Modeling outputs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1480" y="1690560"/>
            <a:ext cx="2266560" cy="11235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Drug Targets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3648240" y="2877480"/>
            <a:ext cx="2266560" cy="1123560"/>
          </a:xfrm>
          <a:prstGeom prst="ellipse">
            <a:avLst/>
          </a:prstGeom>
          <a:noFill/>
          <a:ln w="3816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Experimental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2867040" y="2562120"/>
            <a:ext cx="99036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7"/>
          <p:cNvSpPr/>
          <p:nvPr/>
        </p:nvSpPr>
        <p:spPr>
          <a:xfrm flipH="1">
            <a:off x="3648240" y="4001760"/>
            <a:ext cx="771120" cy="81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8"/>
          <p:cNvSpPr/>
          <p:nvPr/>
        </p:nvSpPr>
        <p:spPr>
          <a:xfrm>
            <a:off x="2071800" y="2838600"/>
            <a:ext cx="642600" cy="198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4" y="1925484"/>
            <a:ext cx="5313873" cy="4151111"/>
          </a:xfrm>
        </p:spPr>
      </p:pic>
    </p:spTree>
    <p:extLst>
      <p:ext uri="{BB962C8B-B14F-4D97-AF65-F5344CB8AC3E}">
        <p14:creationId xmlns:p14="http://schemas.microsoft.com/office/powerpoint/2010/main" val="1082352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379562" y="365040"/>
            <a:ext cx="11545438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Building a minimal model – </a:t>
            </a:r>
          </a:p>
          <a:p>
            <a:pPr>
              <a:lnSpc>
                <a:spcPct val="90000"/>
              </a:lnSpc>
            </a:pPr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 bottom-up approach using INDRA DB and model checking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97" name="Content Placeholder 5"/>
          <p:cNvPicPr/>
          <p:nvPr/>
        </p:nvPicPr>
        <p:blipFill>
          <a:blip r:embed="rId2"/>
          <a:stretch/>
        </p:blipFill>
        <p:spPr>
          <a:xfrm>
            <a:off x="6172200" y="2058120"/>
            <a:ext cx="5181120" cy="388584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2038320" y="4820400"/>
            <a:ext cx="2266560" cy="1123560"/>
          </a:xfrm>
          <a:prstGeom prst="ellipse">
            <a:avLst/>
          </a:prstGeom>
          <a:noFill/>
          <a:ln w="3816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Modeling outputs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771480" y="1690560"/>
            <a:ext cx="2266560" cy="1123560"/>
          </a:xfrm>
          <a:prstGeom prst="ellipse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Drug Targets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3648240" y="2877480"/>
            <a:ext cx="2266560" cy="1123560"/>
          </a:xfrm>
          <a:prstGeom prst="ellipse">
            <a:avLst/>
          </a:prstGeom>
          <a:noFill/>
          <a:ln w="3816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Experimental 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7905600" y="1971720"/>
            <a:ext cx="1866600" cy="364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c-Myc Abundance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2867040" y="2562120"/>
            <a:ext cx="99036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7"/>
          <p:cNvSpPr/>
          <p:nvPr/>
        </p:nvSpPr>
        <p:spPr>
          <a:xfrm flipH="1">
            <a:off x="3648240" y="4001760"/>
            <a:ext cx="771120" cy="81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8"/>
          <p:cNvSpPr/>
          <p:nvPr/>
        </p:nvSpPr>
        <p:spPr>
          <a:xfrm>
            <a:off x="2071800" y="2838600"/>
            <a:ext cx="642600" cy="1981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TextBox 10"/>
          <p:cNvSpPr txBox="1"/>
          <p:nvPr/>
        </p:nvSpPr>
        <p:spPr>
          <a:xfrm>
            <a:off x="7723572" y="2052890"/>
            <a:ext cx="2277157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pPKM_Cyto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4" y="1925484"/>
            <a:ext cx="5313873" cy="4151111"/>
          </a:xfrm>
        </p:spPr>
      </p:pic>
      <p:sp>
        <p:nvSpPr>
          <p:cNvPr id="2" name="TextBox 1"/>
          <p:cNvSpPr txBox="1"/>
          <p:nvPr/>
        </p:nvSpPr>
        <p:spPr>
          <a:xfrm>
            <a:off x="955374" y="3718177"/>
            <a:ext cx="1057598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our model, does Sorafenib treatment lead to a decrease in S6 phosphorylation?</a:t>
            </a:r>
          </a:p>
          <a:p>
            <a:pPr algn="ctr"/>
            <a:r>
              <a:rPr lang="en-US" sz="2400" dirty="0" smtClean="0"/>
              <a:t>If not, can we add something minimal to our model to allow this?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627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9" y="1454690"/>
            <a:ext cx="3722917" cy="43513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01002"/>
            <a:ext cx="1089269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large, manually selected model with all necessary nodes, may still not match our experimental results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53235" y="1825625"/>
            <a:ext cx="6729274" cy="4351338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Dephosphorylation</a:t>
            </a:r>
            <a:r>
              <a:rPr lang="en-US" sz="2400" dirty="0" smtClean="0"/>
              <a:t>(SORAFENIB</a:t>
            </a:r>
            <a:r>
              <a:rPr lang="en-US" sz="2400" dirty="0"/>
              <a:t>(), RPS6()), </a:t>
            </a:r>
            <a:r>
              <a:rPr lang="en-US" sz="2400" dirty="0" err="1" smtClean="0"/>
              <a:t>path_found</a:t>
            </a:r>
            <a:r>
              <a:rPr lang="en-US" sz="2400" dirty="0"/>
              <a:t>: False 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result_code</a:t>
            </a:r>
            <a:r>
              <a:rPr lang="en-US" sz="2400" dirty="0"/>
              <a:t>: </a:t>
            </a:r>
            <a:r>
              <a:rPr lang="en-US" sz="2400" dirty="0" smtClean="0"/>
              <a:t>NO_PATHS_FOUND</a:t>
            </a:r>
            <a:endParaRPr lang="en-US" sz="2400" dirty="0"/>
          </a:p>
          <a:p>
            <a:r>
              <a:rPr lang="en-US" sz="2400" dirty="0" err="1" smtClean="0"/>
              <a:t>IncreaseAmount</a:t>
            </a:r>
            <a:r>
              <a:rPr lang="en-US" sz="2400" dirty="0" smtClean="0"/>
              <a:t>(SORAFENIB</a:t>
            </a:r>
            <a:r>
              <a:rPr lang="en-US" sz="2400" dirty="0"/>
              <a:t>(), HIF1A()), </a:t>
            </a:r>
            <a:r>
              <a:rPr lang="en-US" sz="2400" dirty="0" err="1" smtClean="0"/>
              <a:t>path_found</a:t>
            </a:r>
            <a:r>
              <a:rPr lang="en-US" sz="2400" dirty="0"/>
              <a:t>: False    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result_code</a:t>
            </a:r>
            <a:r>
              <a:rPr lang="en-US" sz="2400" dirty="0"/>
              <a:t>: </a:t>
            </a:r>
            <a:r>
              <a:rPr lang="en-US" sz="2400" dirty="0" smtClean="0"/>
              <a:t>NO_PATHS_FOUND</a:t>
            </a:r>
          </a:p>
          <a:p>
            <a:r>
              <a:rPr lang="en-US" sz="2400" dirty="0" smtClean="0"/>
              <a:t>Phosphorylation(SORAFENIB</a:t>
            </a:r>
            <a:r>
              <a:rPr lang="en-US" sz="2400" dirty="0"/>
              <a:t>(), PKM()), </a:t>
            </a:r>
            <a:r>
              <a:rPr lang="en-US" sz="2400" dirty="0" err="1" smtClean="0"/>
              <a:t>path_found</a:t>
            </a:r>
            <a:r>
              <a:rPr lang="en-US" sz="2400" dirty="0"/>
              <a:t>: False     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result_code</a:t>
            </a:r>
            <a:r>
              <a:rPr lang="en-US" sz="2400" dirty="0"/>
              <a:t>: </a:t>
            </a:r>
            <a:r>
              <a:rPr lang="en-US" sz="2400" dirty="0" smtClean="0"/>
              <a:t>OBSERVABLES_NOT_FOUND</a:t>
            </a:r>
          </a:p>
          <a:p>
            <a:endParaRPr lang="en-US" sz="2400" dirty="0"/>
          </a:p>
          <a:p>
            <a:r>
              <a:rPr lang="en-US" sz="2400" dirty="0" smtClean="0"/>
              <a:t>Key mechanisms are missing from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70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INDRA DB – Searching for mechanisms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0" y="2645220"/>
            <a:ext cx="9474363" cy="2099677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33" y="1690688"/>
            <a:ext cx="3722917" cy="4351338"/>
          </a:xfrm>
        </p:spPr>
      </p:pic>
      <p:sp>
        <p:nvSpPr>
          <p:cNvPr id="3" name="TextBox 2"/>
          <p:cNvSpPr txBox="1"/>
          <p:nvPr/>
        </p:nvSpPr>
        <p:spPr>
          <a:xfrm>
            <a:off x="10203765" y="6322646"/>
            <a:ext cx="170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Patrick Greene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0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helps explain our experimental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25625"/>
            <a:ext cx="538675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observation</a:t>
            </a:r>
          </a:p>
          <a:p>
            <a:pPr lvl="1"/>
            <a:r>
              <a:rPr lang="en-US" dirty="0" smtClean="0"/>
              <a:t> 'Sorafenib dephosphorylates RPS6. </a:t>
            </a:r>
          </a:p>
          <a:p>
            <a:r>
              <a:rPr lang="en-US" dirty="0"/>
              <a:t>Goal: Build </a:t>
            </a:r>
            <a:r>
              <a:rPr lang="en-US" dirty="0" smtClean="0"/>
              <a:t>up necessary pathway</a:t>
            </a:r>
          </a:p>
          <a:p>
            <a:r>
              <a:rPr lang="en-US" dirty="0" smtClean="0"/>
              <a:t>Search for relevant mechanisms:</a:t>
            </a:r>
          </a:p>
          <a:p>
            <a:pPr lvl="1"/>
            <a:r>
              <a:rPr lang="en-US" dirty="0" smtClean="0"/>
              <a:t>What phosphorylates S6?</a:t>
            </a:r>
          </a:p>
          <a:p>
            <a:r>
              <a:rPr lang="en-US" dirty="0" err="1" smtClean="0"/>
              <a:t>params</a:t>
            </a:r>
            <a:r>
              <a:rPr lang="en-US" dirty="0" smtClean="0"/>
              <a:t>={'object': 'RPS6',        'type': 'phosphorylation'})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[Phosphorylation(AKT1(), RPS6(), S, 473), Phosphorylation(BRAF(</a:t>
            </a:r>
            <a:r>
              <a:rPr lang="en-US" sz="1800" dirty="0" err="1" smtClean="0"/>
              <a:t>muts</a:t>
            </a:r>
            <a:r>
              <a:rPr lang="en-US" sz="1800" dirty="0" smtClean="0"/>
              <a:t>: (V, 600, E)), RPS6()), Phosphorylation(CAMKK2(), RPS6()), Phosphorylation(DAPK1(), RPS6()), Phosphorylation(EGFR(), RPS6()), Phosphorylation(FGFR2(), RPS6()),	... Phosphorylation(RPS6KA1(), RPS6(), S, 236), Phosphorylation(RPS6KA1(), RPS6(), S, 240), Phosphorylation(RPS6KB1(mods: (phosphorylation, T, 412), (phosphorylation, S, 394)), RPS6(), S, 236), Phosphorylation(RPS6KB1(mods: (phosphorylation, T, 412), (phosphorylation, S, 394)), RPS6(), S, 240),	... </a:t>
            </a:r>
          </a:p>
          <a:p>
            <a:r>
              <a:rPr lang="en-US" sz="2400" dirty="0" smtClean="0"/>
              <a:t>A whole list of kinases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244492" y="3852984"/>
            <a:ext cx="5361354" cy="107070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137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kinase and extending the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 How is RPS6KB1 activated?</a:t>
            </a:r>
          </a:p>
          <a:p>
            <a:pPr lvl="1"/>
            <a:r>
              <a:rPr lang="en-US" sz="1800" dirty="0" smtClean="0"/>
              <a:t>Phosphorylation</a:t>
            </a:r>
          </a:p>
          <a:p>
            <a:r>
              <a:rPr lang="en-US" sz="2400" dirty="0" smtClean="0"/>
              <a:t>INDRA DB:</a:t>
            </a:r>
          </a:p>
          <a:p>
            <a:r>
              <a:rPr lang="en-US" sz="2400" dirty="0" err="1" smtClean="0"/>
              <a:t>params</a:t>
            </a:r>
            <a:r>
              <a:rPr lang="en-US" sz="2400" dirty="0" smtClean="0"/>
              <a:t>={'object': 'RPS6KB1',        'type': '</a:t>
            </a:r>
            <a:r>
              <a:rPr lang="en-US" sz="2400" dirty="0" err="1" smtClean="0"/>
              <a:t>activeform</a:t>
            </a:r>
            <a:r>
              <a:rPr lang="en-US" sz="2400" dirty="0" smtClean="0"/>
              <a:t>'})</a:t>
            </a:r>
          </a:p>
          <a:p>
            <a:r>
              <a:rPr lang="en-US" sz="2400" dirty="0" smtClean="0"/>
              <a:t>[</a:t>
            </a:r>
            <a:r>
              <a:rPr lang="en-US" sz="2400" dirty="0" err="1" smtClean="0"/>
              <a:t>ActiveForm</a:t>
            </a:r>
            <a:r>
              <a:rPr lang="en-US" sz="2400" dirty="0" smtClean="0"/>
              <a:t>(RPS6KB1(mods: (phosphorylation, S, 394)), activity, True), …</a:t>
            </a:r>
          </a:p>
          <a:p>
            <a:r>
              <a:rPr lang="en-US" sz="2400" dirty="0" smtClean="0"/>
              <a:t>So, how is RPS6KB1 phosphorylated?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Iterate to fill out the pathway</a:t>
            </a:r>
          </a:p>
          <a:p>
            <a:r>
              <a:rPr lang="en-US" dirty="0" smtClean="0"/>
              <a:t>Kinases targeting s6k:</a:t>
            </a:r>
          </a:p>
          <a:p>
            <a:r>
              <a:rPr lang="en-US" dirty="0" smtClean="0"/>
              <a:t>['PLK2', 'RPS6KA2', 'MAPK10', 'MKNK2', 'MAPK8', 'SRC', 'MAPKAPK5', 'ROS1', 'MAPK7', 'DAPK2', 'NEK6', 'EIF2AK3', 'ULK1', </a:t>
            </a:r>
            <a:r>
              <a:rPr lang="en-US" b="1" dirty="0" smtClean="0"/>
              <a:t>'AKT1’ ….</a:t>
            </a:r>
          </a:p>
          <a:p>
            <a:r>
              <a:rPr lang="en-US" dirty="0" smtClean="0"/>
              <a:t>What phosphorylates AKT1?</a:t>
            </a:r>
          </a:p>
          <a:p>
            <a:pPr lvl="1"/>
            <a:r>
              <a:rPr lang="en-US" dirty="0" smtClean="0"/>
              <a:t>Kinases = … </a:t>
            </a:r>
            <a:r>
              <a:rPr lang="en-US" b="1" dirty="0" smtClean="0"/>
              <a:t>PDGFRA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Sorafenib target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18400" y="4392247"/>
            <a:ext cx="1039446" cy="48455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70" y="674537"/>
            <a:ext cx="3092901" cy="361497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model now satisfies the desired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941" y="1690688"/>
            <a:ext cx="6046935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Connected target</a:t>
            </a:r>
          </a:p>
          <a:p>
            <a:pPr lvl="1"/>
            <a:r>
              <a:rPr lang="en-US" dirty="0" smtClean="0"/>
              <a:t>PDGFRA</a:t>
            </a:r>
          </a:p>
          <a:p>
            <a:r>
              <a:rPr lang="en-US" dirty="0" smtClean="0"/>
              <a:t>To experimental </a:t>
            </a:r>
            <a:r>
              <a:rPr lang="en-US" dirty="0" err="1" smtClean="0"/>
              <a:t>observarion</a:t>
            </a:r>
            <a:endParaRPr lang="en-US" dirty="0" smtClean="0"/>
          </a:p>
          <a:p>
            <a:pPr lvl="1"/>
            <a:r>
              <a:rPr lang="en-US" dirty="0" smtClean="0"/>
              <a:t>RPS6 phosphorylation</a:t>
            </a:r>
            <a:endParaRPr lang="en-US" dirty="0"/>
          </a:p>
          <a:p>
            <a:r>
              <a:rPr lang="en-US" dirty="0" smtClean="0"/>
              <a:t>(</a:t>
            </a:r>
            <a:r>
              <a:rPr lang="en-US" dirty="0" err="1" smtClean="0"/>
              <a:t>Dephosphorylation</a:t>
            </a:r>
            <a:r>
              <a:rPr lang="en-US" dirty="0" smtClean="0"/>
              <a:t>(SORAFENIB(), RPS6()),   </a:t>
            </a:r>
            <a:r>
              <a:rPr lang="en-US" dirty="0" err="1" smtClean="0"/>
              <a:t>PathResult</a:t>
            </a:r>
            <a:r>
              <a:rPr lang="en-US" dirty="0" smtClean="0"/>
              <a:t>:  True      </a:t>
            </a:r>
          </a:p>
          <a:p>
            <a:r>
              <a:rPr lang="en-US" sz="2600" dirty="0" smtClean="0"/>
              <a:t>Sorafenib dephosphorylates PDGFRA</a:t>
            </a:r>
          </a:p>
          <a:p>
            <a:r>
              <a:rPr lang="en-US" sz="2600" dirty="0" smtClean="0"/>
              <a:t>PDGFRA phosphorylates AKT</a:t>
            </a:r>
          </a:p>
          <a:p>
            <a:r>
              <a:rPr lang="en-US" sz="2600" dirty="0" smtClean="0"/>
              <a:t>AKT phosphorylates S6K</a:t>
            </a:r>
          </a:p>
          <a:p>
            <a:r>
              <a:rPr lang="en-US" sz="2600" dirty="0" smtClean="0"/>
              <a:t>S6K phosphorylate S6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71" y="3661694"/>
            <a:ext cx="5922405" cy="180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941" y="119230"/>
            <a:ext cx="11895015" cy="1325563"/>
          </a:xfrm>
        </p:spPr>
        <p:txBody>
          <a:bodyPr/>
          <a:lstStyle/>
          <a:p>
            <a:r>
              <a:rPr lang="en-US" dirty="0" smtClean="0"/>
              <a:t>Capturing important effects of Sorafenib in a model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37" y="2750665"/>
            <a:ext cx="4266464" cy="365902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15" y="2750665"/>
            <a:ext cx="4396401" cy="371581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29" y="2750664"/>
            <a:ext cx="4412144" cy="37158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3394" y="2735398"/>
            <a:ext cx="2148396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pPKM2_Cyto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6996" y="1512392"/>
            <a:ext cx="440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Dephosphorylation</a:t>
            </a:r>
            <a:r>
              <a:rPr lang="en-US" dirty="0" smtClean="0"/>
              <a:t>(SORAFENIB</a:t>
            </a:r>
            <a:r>
              <a:rPr lang="en-US" dirty="0"/>
              <a:t>(), RPS6()), </a:t>
            </a:r>
            <a:endParaRPr lang="en-US" dirty="0" smtClean="0"/>
          </a:p>
          <a:p>
            <a:r>
              <a:rPr lang="en-US" dirty="0" smtClean="0"/>
              <a:t>Phosphorylation(SORAFENIB</a:t>
            </a:r>
            <a:r>
              <a:rPr lang="en-US" dirty="0"/>
              <a:t>(), PKM()), </a:t>
            </a:r>
          </a:p>
          <a:p>
            <a:r>
              <a:rPr lang="en-US" dirty="0" err="1" smtClean="0"/>
              <a:t>IncreaseAmount</a:t>
            </a:r>
            <a:r>
              <a:rPr lang="en-US" dirty="0" smtClean="0"/>
              <a:t>(SORAFENIB</a:t>
            </a:r>
            <a:r>
              <a:rPr lang="en-US" dirty="0"/>
              <a:t>(), HIF1A())</a:t>
            </a:r>
          </a:p>
        </p:txBody>
      </p:sp>
    </p:spTree>
    <p:extLst>
      <p:ext uri="{BB962C8B-B14F-4D97-AF65-F5344CB8AC3E}">
        <p14:creationId xmlns:p14="http://schemas.microsoft.com/office/powerpoint/2010/main" val="11762716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941" y="119230"/>
            <a:ext cx="11895015" cy="1325563"/>
          </a:xfrm>
        </p:spPr>
        <p:txBody>
          <a:bodyPr/>
          <a:lstStyle/>
          <a:p>
            <a:r>
              <a:rPr lang="en-US" dirty="0" smtClean="0"/>
              <a:t>Capturing important effects of Sorafenib in a model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37" y="2750665"/>
            <a:ext cx="4266464" cy="365902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15" y="2750665"/>
            <a:ext cx="4396401" cy="371581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29" y="2750664"/>
            <a:ext cx="4412144" cy="37158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3394" y="2735398"/>
            <a:ext cx="2148396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pPKM2_Cyto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36996" y="1512392"/>
            <a:ext cx="440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Dephosphorylation</a:t>
            </a:r>
            <a:r>
              <a:rPr lang="en-US" dirty="0" smtClean="0"/>
              <a:t>(SORAFENIB</a:t>
            </a:r>
            <a:r>
              <a:rPr lang="en-US" dirty="0"/>
              <a:t>(), RPS6()), </a:t>
            </a:r>
            <a:endParaRPr lang="en-US" dirty="0" smtClean="0"/>
          </a:p>
          <a:p>
            <a:r>
              <a:rPr lang="en-US" dirty="0" smtClean="0"/>
              <a:t>Phosphorylation(SORAFENIB</a:t>
            </a:r>
            <a:r>
              <a:rPr lang="en-US" dirty="0"/>
              <a:t>(), PKM()), </a:t>
            </a:r>
          </a:p>
          <a:p>
            <a:r>
              <a:rPr lang="en-US" dirty="0" err="1" smtClean="0"/>
              <a:t>IncreaseAmount</a:t>
            </a:r>
            <a:r>
              <a:rPr lang="en-US" dirty="0" smtClean="0"/>
              <a:t>(SORAFENIB</a:t>
            </a:r>
            <a:r>
              <a:rPr lang="en-US" dirty="0"/>
              <a:t>(), HIF1A())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8231" y="1512391"/>
            <a:ext cx="6588368" cy="2031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Major Goal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A single model that encompasses all key experimental observations</a:t>
            </a:r>
          </a:p>
          <a:p>
            <a:pPr algn="ctr"/>
            <a:r>
              <a:rPr lang="en-US" dirty="0" smtClean="0"/>
              <a:t>Keep model as small as possible</a:t>
            </a:r>
          </a:p>
          <a:p>
            <a:pPr algn="ctr"/>
            <a:r>
              <a:rPr lang="en-US" dirty="0" smtClean="0"/>
              <a:t>Automate where possible</a:t>
            </a:r>
          </a:p>
          <a:p>
            <a:pPr algn="ctr"/>
            <a:r>
              <a:rPr lang="en-US" dirty="0" smtClean="0"/>
              <a:t>Incorporate user-contributed biological knowledge otherwise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920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Iterate over model pathways and experimental data, guided by user input when necessary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7" y="2649099"/>
            <a:ext cx="5181600" cy="146956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Iteratively query database</a:t>
            </a:r>
          </a:p>
          <a:p>
            <a:r>
              <a:rPr lang="en-US" dirty="0" smtClean="0"/>
              <a:t>First check to see if any option allows the model checker to pass</a:t>
            </a:r>
          </a:p>
          <a:p>
            <a:pPr lvl="1"/>
            <a:r>
              <a:rPr lang="en-US" dirty="0" smtClean="0"/>
              <a:t>Pick this by default and exit</a:t>
            </a:r>
          </a:p>
          <a:p>
            <a:pPr lvl="1"/>
            <a:r>
              <a:rPr lang="en-US" dirty="0" smtClean="0"/>
              <a:t>Helpful in efficiently finding the smallest model to satisfy constraints</a:t>
            </a:r>
          </a:p>
          <a:p>
            <a:r>
              <a:rPr lang="en-US" dirty="0" smtClean="0"/>
              <a:t>If not, user decides what to add to the model</a:t>
            </a:r>
          </a:p>
          <a:p>
            <a:pPr lvl="1"/>
            <a:r>
              <a:rPr lang="en-US" dirty="0" smtClean="0"/>
              <a:t>Guide system to pathway of interest</a:t>
            </a:r>
            <a:endParaRPr lang="en-US" dirty="0"/>
          </a:p>
          <a:p>
            <a:pPr lvl="1"/>
            <a:r>
              <a:rPr lang="en-US" dirty="0" smtClean="0"/>
              <a:t>Explore different pathways</a:t>
            </a:r>
          </a:p>
        </p:txBody>
      </p:sp>
    </p:spTree>
    <p:extLst>
      <p:ext uri="{BB962C8B-B14F-4D97-AF65-F5344CB8AC3E}">
        <p14:creationId xmlns:p14="http://schemas.microsoft.com/office/powerpoint/2010/main" val="37879414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520" y="160094"/>
            <a:ext cx="10515600" cy="1325563"/>
          </a:xfrm>
        </p:spPr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Developing signatures of Tyrosine Kinase Inhibitor response in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cardiomyocytes</a:t>
            </a:r>
            <a:endParaRPr lang="en-US" dirty="0"/>
          </a:p>
        </p:txBody>
      </p:sp>
      <p:pic>
        <p:nvPicPr>
          <p:cNvPr id="26" name="Picture 8"/>
          <p:cNvPicPr/>
          <p:nvPr/>
        </p:nvPicPr>
        <p:blipFill>
          <a:blip r:embed="rId2"/>
          <a:stretch/>
        </p:blipFill>
        <p:spPr>
          <a:xfrm>
            <a:off x="3802320" y="1575801"/>
            <a:ext cx="958680" cy="534600"/>
          </a:xfrm>
          <a:prstGeom prst="rect">
            <a:avLst/>
          </a:prstGeom>
          <a:ln>
            <a:noFill/>
          </a:ln>
        </p:spPr>
      </p:pic>
      <p:pic>
        <p:nvPicPr>
          <p:cNvPr id="27" name="Picture 11"/>
          <p:cNvPicPr/>
          <p:nvPr/>
        </p:nvPicPr>
        <p:blipFill>
          <a:blip r:embed="rId3"/>
          <a:srcRect l="1734" t="15498" r="49472" b="39175"/>
          <a:stretch/>
        </p:blipFill>
        <p:spPr>
          <a:xfrm>
            <a:off x="3443040" y="2223527"/>
            <a:ext cx="1582200" cy="1418040"/>
          </a:xfrm>
          <a:prstGeom prst="rect">
            <a:avLst/>
          </a:prstGeom>
          <a:ln>
            <a:noFill/>
          </a:ln>
        </p:spPr>
      </p:pic>
      <p:sp>
        <p:nvSpPr>
          <p:cNvPr id="28" name="CustomShape 2"/>
          <p:cNvSpPr/>
          <p:nvPr/>
        </p:nvSpPr>
        <p:spPr>
          <a:xfrm>
            <a:off x="4296960" y="5336087"/>
            <a:ext cx="61560" cy="1638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CustomShape 3"/>
          <p:cNvSpPr/>
          <p:nvPr/>
        </p:nvSpPr>
        <p:spPr>
          <a:xfrm>
            <a:off x="6099480" y="2536007"/>
            <a:ext cx="1836720" cy="74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4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 at level of target and proximate signaling proteins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" name="Picture 15"/>
          <p:cNvPicPr/>
          <p:nvPr/>
        </p:nvPicPr>
        <p:blipFill>
          <a:blip r:embed="rId4"/>
          <a:srcRect l="31510" t="23644" r="21079" b="16766"/>
          <a:stretch/>
        </p:blipFill>
        <p:spPr>
          <a:xfrm>
            <a:off x="3067200" y="4026407"/>
            <a:ext cx="1100160" cy="1153080"/>
          </a:xfrm>
          <a:prstGeom prst="rect">
            <a:avLst/>
          </a:prstGeom>
          <a:ln>
            <a:noFill/>
          </a:ln>
        </p:spPr>
      </p:pic>
      <p:sp>
        <p:nvSpPr>
          <p:cNvPr id="31" name="CustomShape 4"/>
          <p:cNvSpPr/>
          <p:nvPr/>
        </p:nvSpPr>
        <p:spPr>
          <a:xfrm>
            <a:off x="4306320" y="2118123"/>
            <a:ext cx="61560" cy="19188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" name="CustomShape 5"/>
          <p:cNvSpPr/>
          <p:nvPr/>
        </p:nvSpPr>
        <p:spPr>
          <a:xfrm>
            <a:off x="4296960" y="3682607"/>
            <a:ext cx="61560" cy="1638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" name="Picture 2"/>
          <p:cNvPicPr/>
          <p:nvPr/>
        </p:nvPicPr>
        <p:blipFill>
          <a:blip r:embed="rId5"/>
          <a:srcRect r="3045070"/>
          <a:stretch/>
        </p:blipFill>
        <p:spPr>
          <a:xfrm>
            <a:off x="5767560" y="2548247"/>
            <a:ext cx="372960" cy="462960"/>
          </a:xfrm>
          <a:prstGeom prst="rect">
            <a:avLst/>
          </a:prstGeom>
          <a:ln>
            <a:noFill/>
          </a:ln>
        </p:spPr>
      </p:pic>
      <p:pic>
        <p:nvPicPr>
          <p:cNvPr id="34" name="Picture 23"/>
          <p:cNvPicPr/>
          <p:nvPr/>
        </p:nvPicPr>
        <p:blipFill>
          <a:blip r:embed="rId6"/>
          <a:srcRect l="15789" t="42935" r="41699" b="7300"/>
          <a:stretch/>
        </p:blipFill>
        <p:spPr>
          <a:xfrm>
            <a:off x="3891806" y="5543419"/>
            <a:ext cx="987120" cy="1261800"/>
          </a:xfrm>
          <a:prstGeom prst="rect">
            <a:avLst/>
          </a:prstGeom>
          <a:ln>
            <a:noFill/>
          </a:ln>
        </p:spPr>
      </p:pic>
      <p:sp>
        <p:nvSpPr>
          <p:cNvPr id="35" name="CustomShape 6"/>
          <p:cNvSpPr/>
          <p:nvPr/>
        </p:nvSpPr>
        <p:spPr>
          <a:xfrm>
            <a:off x="3802320" y="6508123"/>
            <a:ext cx="419760" cy="1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64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50 µm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Line 7"/>
          <p:cNvSpPr/>
          <p:nvPr/>
        </p:nvSpPr>
        <p:spPr>
          <a:xfrm>
            <a:off x="3846240" y="6665083"/>
            <a:ext cx="266400" cy="360"/>
          </a:xfrm>
          <a:prstGeom prst="line">
            <a:avLst/>
          </a:prstGeom>
          <a:ln w="2844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" name="Picture 4"/>
          <p:cNvPicPr/>
          <p:nvPr/>
        </p:nvPicPr>
        <p:blipFill>
          <a:blip r:embed="rId7"/>
          <a:stretch/>
        </p:blipFill>
        <p:spPr>
          <a:xfrm>
            <a:off x="4332960" y="4024607"/>
            <a:ext cx="1365840" cy="1216800"/>
          </a:xfrm>
          <a:prstGeom prst="rect">
            <a:avLst/>
          </a:prstGeom>
          <a:ln>
            <a:noFill/>
          </a:ln>
        </p:spPr>
      </p:pic>
      <p:sp>
        <p:nvSpPr>
          <p:cNvPr id="38" name="CustomShape 8"/>
          <p:cNvSpPr/>
          <p:nvPr/>
        </p:nvSpPr>
        <p:spPr>
          <a:xfrm>
            <a:off x="6137640" y="4124687"/>
            <a:ext cx="1798920" cy="96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4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 at level of induced changes in gene and protein levels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CustomShape 9"/>
          <p:cNvSpPr/>
          <p:nvPr/>
        </p:nvSpPr>
        <p:spPr>
          <a:xfrm>
            <a:off x="6175800" y="5748647"/>
            <a:ext cx="1836720" cy="52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4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Measure at level of phenotype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" name="Picture 2"/>
          <p:cNvPicPr/>
          <p:nvPr/>
        </p:nvPicPr>
        <p:blipFill>
          <a:blip r:embed="rId8"/>
          <a:stretch/>
        </p:blipFill>
        <p:spPr>
          <a:xfrm>
            <a:off x="4823280" y="1417277"/>
            <a:ext cx="591120" cy="747000"/>
          </a:xfrm>
          <a:prstGeom prst="rect">
            <a:avLst/>
          </a:prstGeom>
          <a:ln>
            <a:noFill/>
          </a:ln>
        </p:spPr>
      </p:pic>
      <p:pic>
        <p:nvPicPr>
          <p:cNvPr id="41" name="Picture 4"/>
          <p:cNvPicPr/>
          <p:nvPr/>
        </p:nvPicPr>
        <p:blipFill>
          <a:blip r:embed="rId9"/>
          <a:stretch/>
        </p:blipFill>
        <p:spPr>
          <a:xfrm>
            <a:off x="2988000" y="1576881"/>
            <a:ext cx="813960" cy="718920"/>
          </a:xfrm>
          <a:prstGeom prst="rect">
            <a:avLst/>
          </a:prstGeom>
          <a:ln>
            <a:noFill/>
          </a:ln>
        </p:spPr>
      </p:pic>
      <p:pic>
        <p:nvPicPr>
          <p:cNvPr id="42" name="Picture 6"/>
          <p:cNvPicPr/>
          <p:nvPr/>
        </p:nvPicPr>
        <p:blipFill>
          <a:blip r:embed="rId10"/>
          <a:stretch/>
        </p:blipFill>
        <p:spPr>
          <a:xfrm>
            <a:off x="5434560" y="1773801"/>
            <a:ext cx="869760" cy="506880"/>
          </a:xfrm>
          <a:prstGeom prst="rect">
            <a:avLst/>
          </a:prstGeom>
          <a:ln>
            <a:noFill/>
          </a:ln>
        </p:spPr>
      </p:pic>
      <p:sp>
        <p:nvSpPr>
          <p:cNvPr id="43" name="CustomShape 10"/>
          <p:cNvSpPr/>
          <p:nvPr/>
        </p:nvSpPr>
        <p:spPr>
          <a:xfrm>
            <a:off x="7862400" y="2780087"/>
            <a:ext cx="499680" cy="34315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" name="Picture 29"/>
          <p:cNvPicPr/>
          <p:nvPr/>
        </p:nvPicPr>
        <p:blipFill>
          <a:blip r:embed="rId5"/>
          <a:srcRect r="3045070"/>
          <a:stretch/>
        </p:blipFill>
        <p:spPr>
          <a:xfrm>
            <a:off x="5782680" y="4141607"/>
            <a:ext cx="372960" cy="462960"/>
          </a:xfrm>
          <a:prstGeom prst="rect">
            <a:avLst/>
          </a:prstGeom>
          <a:ln>
            <a:noFill/>
          </a:ln>
        </p:spPr>
      </p:pic>
      <p:pic>
        <p:nvPicPr>
          <p:cNvPr id="45" name="Picture 30"/>
          <p:cNvPicPr/>
          <p:nvPr/>
        </p:nvPicPr>
        <p:blipFill>
          <a:blip r:embed="rId5"/>
          <a:srcRect r="3045070"/>
          <a:stretch/>
        </p:blipFill>
        <p:spPr>
          <a:xfrm>
            <a:off x="5802120" y="5748647"/>
            <a:ext cx="372960" cy="462960"/>
          </a:xfrm>
          <a:prstGeom prst="rect">
            <a:avLst/>
          </a:prstGeom>
          <a:ln>
            <a:noFill/>
          </a:ln>
        </p:spPr>
      </p:pic>
      <p:sp>
        <p:nvSpPr>
          <p:cNvPr id="46" name="CustomShape 11"/>
          <p:cNvSpPr/>
          <p:nvPr/>
        </p:nvSpPr>
        <p:spPr>
          <a:xfrm>
            <a:off x="7862400" y="4496567"/>
            <a:ext cx="318600" cy="16304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12"/>
          <p:cNvSpPr/>
          <p:nvPr/>
        </p:nvSpPr>
        <p:spPr>
          <a:xfrm>
            <a:off x="8427346" y="3594463"/>
            <a:ext cx="1379160" cy="15850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4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Mechanistic and causal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4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modeling and experiments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303026" y="6302828"/>
            <a:ext cx="25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Huan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en-US" dirty="0" smtClean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7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observables: all paths found!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Dephosphorylation</a:t>
            </a:r>
            <a:r>
              <a:rPr lang="en-US" sz="2000" dirty="0"/>
              <a:t>(SORAFENIB(), RPS6()),   </a:t>
            </a:r>
            <a:r>
              <a:rPr lang="en-US" sz="2000" dirty="0" err="1"/>
              <a:t>PathResult</a:t>
            </a:r>
            <a:r>
              <a:rPr lang="en-US" sz="2000" dirty="0"/>
              <a:t>:      </a:t>
            </a:r>
            <a:r>
              <a:rPr lang="en-US" sz="2000" dirty="0" err="1"/>
              <a:t>path_found</a:t>
            </a:r>
            <a:r>
              <a:rPr lang="en-US" sz="2000" dirty="0"/>
              <a:t>: True      </a:t>
            </a:r>
            <a:r>
              <a:rPr lang="en-US" sz="2000" dirty="0" err="1"/>
              <a:t>result_code</a:t>
            </a:r>
            <a:r>
              <a:rPr lang="en-US" sz="2000" dirty="0"/>
              <a:t>: </a:t>
            </a:r>
            <a:r>
              <a:rPr lang="en-US" sz="2000" dirty="0" smtClean="0"/>
              <a:t>PATHS_FOUND</a:t>
            </a:r>
          </a:p>
          <a:p>
            <a:r>
              <a:rPr lang="en-US" sz="2000" dirty="0"/>
              <a:t>Phosphorylation(SORAFENIB(), PKM()),   </a:t>
            </a:r>
            <a:r>
              <a:rPr lang="en-US" sz="2000" dirty="0" err="1"/>
              <a:t>PathResult</a:t>
            </a:r>
            <a:r>
              <a:rPr lang="en-US" sz="2000" dirty="0"/>
              <a:t>:      </a:t>
            </a:r>
            <a:r>
              <a:rPr lang="en-US" sz="2000" dirty="0" err="1"/>
              <a:t>path_found</a:t>
            </a:r>
            <a:r>
              <a:rPr lang="en-US" sz="2000" dirty="0"/>
              <a:t>: True      </a:t>
            </a:r>
            <a:r>
              <a:rPr lang="en-US" sz="2000" dirty="0" err="1"/>
              <a:t>result_code</a:t>
            </a:r>
            <a:r>
              <a:rPr lang="en-US" sz="2000" dirty="0"/>
              <a:t>: </a:t>
            </a:r>
            <a:r>
              <a:rPr lang="en-US" sz="2000" dirty="0" smtClean="0"/>
              <a:t>PATHS_FOUND</a:t>
            </a:r>
          </a:p>
          <a:p>
            <a:r>
              <a:rPr lang="en-US" sz="2000" dirty="0" err="1"/>
              <a:t>IncreaseAmount</a:t>
            </a:r>
            <a:r>
              <a:rPr lang="en-US" sz="2000" dirty="0"/>
              <a:t>(SORAFENIB(), HIF1A()),   </a:t>
            </a:r>
            <a:r>
              <a:rPr lang="en-US" sz="2000" dirty="0" err="1"/>
              <a:t>PathResult</a:t>
            </a:r>
            <a:r>
              <a:rPr lang="en-US" sz="2000" dirty="0"/>
              <a:t>:      </a:t>
            </a:r>
            <a:r>
              <a:rPr lang="en-US" sz="2000" dirty="0" err="1"/>
              <a:t>path_found</a:t>
            </a:r>
            <a:r>
              <a:rPr lang="en-US" sz="2000" dirty="0"/>
              <a:t>: True      </a:t>
            </a:r>
            <a:r>
              <a:rPr lang="en-US" sz="2000" dirty="0" err="1"/>
              <a:t>result_code</a:t>
            </a:r>
            <a:r>
              <a:rPr lang="en-US" sz="2000" dirty="0"/>
              <a:t>: PATHS_FOUND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Sorafenib -&gt; PDGFRA -&gt; SRC -&gt; RPS6</a:t>
            </a:r>
          </a:p>
          <a:p>
            <a:r>
              <a:rPr lang="en-US" dirty="0" smtClean="0"/>
              <a:t>Sorafenib -&gt; PDGFRA -&gt; SRC -&gt; CDC25A -&gt; PKM2</a:t>
            </a:r>
          </a:p>
          <a:p>
            <a:r>
              <a:rPr lang="en-US" dirty="0" smtClean="0"/>
              <a:t>Sorafenib -&gt; PDGFRA -&gt; SRC -&gt; AKT -&gt; FOXO4 -&gt; HIF1a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03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Model – very compact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20" y="1825625"/>
            <a:ext cx="6837160" cy="4351338"/>
          </a:xfrm>
        </p:spPr>
      </p:pic>
    </p:spTree>
    <p:extLst>
      <p:ext uri="{BB962C8B-B14F-4D97-AF65-F5344CB8AC3E}">
        <p14:creationId xmlns:p14="http://schemas.microsoft.com/office/powerpoint/2010/main" val="2643446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262187"/>
            <a:ext cx="10115550" cy="2333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262187"/>
            <a:ext cx="10115550" cy="23336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– S6 phosphorylation decreases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8921" y="2262187"/>
            <a:ext cx="4321834" cy="21359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550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93" y="1754187"/>
            <a:ext cx="9335106" cy="2153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25" y="4174067"/>
            <a:ext cx="9365532" cy="216059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PKM phosphorylation doesn’t increase despite phosphatase inhibition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86664" y="1754187"/>
            <a:ext cx="5201727" cy="21359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27871" y="4174067"/>
            <a:ext cx="5460519" cy="213594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451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8" y="1667415"/>
            <a:ext cx="10115550" cy="2333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8" y="4159185"/>
            <a:ext cx="10115550" cy="233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HIF1A doesn’t increase despite inhibited degradation – no transcription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32981" y="1667415"/>
            <a:ext cx="5607170" cy="23686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32981" y="4159185"/>
            <a:ext cx="5607170" cy="23686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491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baseline phosphorylation and transcription – model works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520156"/>
            <a:ext cx="10115550" cy="2962275"/>
          </a:xfrm>
        </p:spPr>
      </p:pic>
      <p:sp>
        <p:nvSpPr>
          <p:cNvPr id="10" name="TextBox 9"/>
          <p:cNvSpPr txBox="1"/>
          <p:nvPr/>
        </p:nvSpPr>
        <p:spPr>
          <a:xfrm>
            <a:off x="6022608" y="1969084"/>
            <a:ext cx="181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Sorafenib Added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5258" y="2520156"/>
            <a:ext cx="5607170" cy="23686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278868" y="5823768"/>
            <a:ext cx="636238" cy="2286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12032" y="5823768"/>
            <a:ext cx="636238" cy="2286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144688" y="5823768"/>
            <a:ext cx="636238" cy="228600"/>
          </a:xfrm>
          <a:prstGeom prst="rect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15105" y="5753402"/>
            <a:ext cx="257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RPS6 phosphorylation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7905" y="5739391"/>
            <a:ext cx="2571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PKM phosphorylation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860366" y="5228491"/>
            <a:ext cx="2407942" cy="253939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43977" y="5800488"/>
            <a:ext cx="2344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HIF1a Abundance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4444" y="5739391"/>
            <a:ext cx="2571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PKM phosphorylation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932245" y="2321171"/>
            <a:ext cx="1" cy="3501292"/>
          </a:xfrm>
          <a:prstGeom prst="line">
            <a:avLst/>
          </a:prstGeom>
          <a:ln w="412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26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to six experimental observables:</a:t>
            </a:r>
            <a:br>
              <a:rPr lang="en-US" dirty="0" smtClean="0"/>
            </a:br>
            <a:r>
              <a:rPr lang="en-US" dirty="0" smtClean="0"/>
              <a:t>Larger, still compact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62" y="1825625"/>
            <a:ext cx="7092552" cy="4881058"/>
          </a:xfrm>
        </p:spPr>
      </p:pic>
    </p:spTree>
    <p:extLst>
      <p:ext uri="{BB962C8B-B14F-4D97-AF65-F5344CB8AC3E}">
        <p14:creationId xmlns:p14="http://schemas.microsoft.com/office/powerpoint/2010/main" val="163511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still </a:t>
            </a:r>
            <a:r>
              <a:rPr lang="en-US" dirty="0" err="1" smtClean="0"/>
              <a:t>simulatable</a:t>
            </a:r>
            <a:r>
              <a:rPr lang="en-US" dirty="0" smtClean="0"/>
              <a:t> as ODE network</a:t>
            </a:r>
            <a:br>
              <a:rPr lang="en-US" dirty="0" smtClean="0"/>
            </a:br>
            <a:r>
              <a:rPr lang="en-US" dirty="0" smtClean="0"/>
              <a:t>This allows for traditional parameter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1" y="2582069"/>
            <a:ext cx="10115550" cy="2838450"/>
          </a:xfrm>
        </p:spPr>
      </p:pic>
      <p:sp>
        <p:nvSpPr>
          <p:cNvPr id="5" name="Rectangle 4"/>
          <p:cNvSpPr/>
          <p:nvPr/>
        </p:nvSpPr>
        <p:spPr>
          <a:xfrm>
            <a:off x="3542581" y="2582069"/>
            <a:ext cx="5607170" cy="236867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62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Content Placeholder 8"/>
          <p:cNvPicPr/>
          <p:nvPr/>
        </p:nvPicPr>
        <p:blipFill>
          <a:blip r:embed="rId3"/>
          <a:stretch/>
        </p:blipFill>
        <p:spPr>
          <a:xfrm>
            <a:off x="1078030" y="843840"/>
            <a:ext cx="3166560" cy="1145880"/>
          </a:xfrm>
          <a:prstGeom prst="rect">
            <a:avLst/>
          </a:prstGeom>
          <a:ln>
            <a:noFill/>
          </a:ln>
        </p:spPr>
      </p:pic>
      <p:pic>
        <p:nvPicPr>
          <p:cNvPr id="455" name="Picture 11"/>
          <p:cNvPicPr/>
          <p:nvPr/>
        </p:nvPicPr>
        <p:blipFill>
          <a:blip r:embed="rId4"/>
          <a:stretch/>
        </p:blipFill>
        <p:spPr>
          <a:xfrm>
            <a:off x="1609750" y="4790160"/>
            <a:ext cx="2178000" cy="2077920"/>
          </a:xfrm>
          <a:prstGeom prst="rect">
            <a:avLst/>
          </a:prstGeom>
          <a:ln>
            <a:noFill/>
          </a:ln>
        </p:spPr>
      </p:pic>
      <p:sp>
        <p:nvSpPr>
          <p:cNvPr id="456" name="CustomShape 1"/>
          <p:cNvSpPr/>
          <p:nvPr/>
        </p:nvSpPr>
        <p:spPr>
          <a:xfrm>
            <a:off x="4351870" y="2681280"/>
            <a:ext cx="299772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5400" b="1" strike="noStrike" spc="-1" dirty="0" err="1">
                <a:solidFill>
                  <a:srgbClr val="C1DC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PTempEst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499830" y="3497040"/>
            <a:ext cx="2792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Parallel tempering for Bayesian parameter estimation of dynamical systems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8" name="Picture 17"/>
          <p:cNvPicPr/>
          <p:nvPr/>
        </p:nvPicPr>
        <p:blipFill>
          <a:blip r:embed="rId5"/>
          <a:stretch/>
        </p:blipFill>
        <p:spPr>
          <a:xfrm>
            <a:off x="6854950" y="740880"/>
            <a:ext cx="3189960" cy="1472760"/>
          </a:xfrm>
          <a:prstGeom prst="rect">
            <a:avLst/>
          </a:prstGeom>
          <a:ln>
            <a:noFill/>
          </a:ln>
        </p:spPr>
      </p:pic>
      <p:sp>
        <p:nvSpPr>
          <p:cNvPr id="459" name="CustomShape 3"/>
          <p:cNvSpPr/>
          <p:nvPr/>
        </p:nvSpPr>
        <p:spPr>
          <a:xfrm>
            <a:off x="1303750" y="1968840"/>
            <a:ext cx="2347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Bulk Experimental Data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876870" y="4398480"/>
            <a:ext cx="2142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BioNetGen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7848910" y="3145680"/>
            <a:ext cx="18820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Best fit parameter ensembles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3947230" y="2012760"/>
            <a:ext cx="552240" cy="66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tailEnd type="triangle" w="lg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7"/>
          <p:cNvSpPr/>
          <p:nvPr/>
        </p:nvSpPr>
        <p:spPr>
          <a:xfrm flipV="1">
            <a:off x="3787750" y="4062600"/>
            <a:ext cx="68544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tailEnd type="triangle" w="lg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8"/>
          <p:cNvSpPr/>
          <p:nvPr/>
        </p:nvSpPr>
        <p:spPr>
          <a:xfrm flipV="1">
            <a:off x="7142950" y="2285280"/>
            <a:ext cx="705600" cy="42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tailEnd type="triangle" w="lg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9"/>
          <p:cNvSpPr/>
          <p:nvPr/>
        </p:nvSpPr>
        <p:spPr>
          <a:xfrm>
            <a:off x="7199470" y="4146120"/>
            <a:ext cx="606960" cy="72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tx1"/>
            </a:solidFill>
            <a:tailEnd type="triangle" w="lg" len="med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6" name="Picture 52"/>
          <p:cNvPicPr/>
          <p:nvPr/>
        </p:nvPicPr>
        <p:blipFill>
          <a:blip r:embed="rId6"/>
          <a:stretch/>
        </p:blipFill>
        <p:spPr>
          <a:xfrm>
            <a:off x="6404230" y="5178960"/>
            <a:ext cx="4671000" cy="1450080"/>
          </a:xfrm>
          <a:prstGeom prst="rect">
            <a:avLst/>
          </a:prstGeom>
          <a:ln>
            <a:noFill/>
          </a:ln>
        </p:spPr>
      </p:pic>
      <p:sp>
        <p:nvSpPr>
          <p:cNvPr id="467" name="TextShape 10"/>
          <p:cNvSpPr txBox="1"/>
          <p:nvPr/>
        </p:nvSpPr>
        <p:spPr>
          <a:xfrm>
            <a:off x="7955110" y="6783840"/>
            <a:ext cx="1699920" cy="2667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07D37224-AFC9-42AE-9CFB-D85ACCB4D678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8" name="TextShape 11"/>
          <p:cNvSpPr txBox="1"/>
          <p:nvPr/>
        </p:nvSpPr>
        <p:spPr>
          <a:xfrm>
            <a:off x="713160" y="-76320"/>
            <a:ext cx="1036207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Fitting to </a:t>
            </a: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experimental data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: parallel tempering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5234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 leads to a quantitatively accurate model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0" y="2488040"/>
            <a:ext cx="3737300" cy="28029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61" y="2488040"/>
            <a:ext cx="3740068" cy="280505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6" y="2488040"/>
            <a:ext cx="3738519" cy="28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81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Four selected tyrosine kinase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inhibitors</a:t>
            </a:r>
            <a:endParaRPr lang="en-US" dirty="0"/>
          </a:p>
        </p:txBody>
      </p:sp>
      <p:graphicFrame>
        <p:nvGraphicFramePr>
          <p:cNvPr id="4" name="Table 1"/>
          <p:cNvGraphicFramePr/>
          <p:nvPr>
            <p:extLst>
              <p:ext uri="{D42A27DB-BD31-4B8C-83A1-F6EECF244321}">
                <p14:modId xmlns:p14="http://schemas.microsoft.com/office/powerpoint/2010/main" val="1012329760"/>
              </p:ext>
            </p:extLst>
          </p:nvPr>
        </p:nvGraphicFramePr>
        <p:xfrm>
          <a:off x="3079259" y="1492738"/>
          <a:ext cx="5439508" cy="4636497"/>
        </p:xfrm>
        <a:graphic>
          <a:graphicData uri="http://schemas.openxmlformats.org/drawingml/2006/table">
            <a:tbl>
              <a:tblPr/>
              <a:tblGrid>
                <a:gridCol w="822040"/>
                <a:gridCol w="1207939"/>
                <a:gridCol w="1375994"/>
                <a:gridCol w="982979"/>
                <a:gridCol w="1050556"/>
              </a:tblGrid>
              <a:tr h="109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TKIs</a:t>
                      </a:r>
                      <a:endParaRPr lang="en-US" sz="199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7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Chemical structure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7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Putative target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7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Cmax (µM)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7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Dose/d (mg)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97CFF"/>
                    </a:solidFill>
                  </a:tcPr>
                </a:tc>
              </a:tr>
              <a:tr h="9651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Sunitinib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VEGFR, PDGFR, CSF1R, FLT3, KIT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0.03-0.12 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50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8617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Sorafenib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B-</a:t>
                      </a:r>
                      <a:r>
                        <a:rPr lang="en-US" sz="16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Raf</a:t>
                      </a: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, VEGFR, PDGFR, FLT3, KIT         </a:t>
                      </a:r>
                      <a:endParaRPr lang="en-US" sz="199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6-18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800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9769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Lapatinib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EGFR, ERBB2</a:t>
                      </a:r>
                      <a:endParaRPr lang="en-US" sz="199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4.2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1250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7345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Erlotinib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EGFR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2.7-7.3 </a:t>
                      </a:r>
                      <a:endParaRPr lang="en-US" sz="199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 Light"/>
                        </a:rPr>
                        <a:t>150</a:t>
                      </a:r>
                      <a:endParaRPr lang="en-US" sz="199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8280" marR="828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/>
          <p:cNvPicPr/>
          <p:nvPr/>
        </p:nvPicPr>
        <p:blipFill>
          <a:blip r:embed="rId2"/>
          <a:stretch/>
        </p:blipFill>
        <p:spPr>
          <a:xfrm>
            <a:off x="4162624" y="2649030"/>
            <a:ext cx="805950" cy="821001"/>
          </a:xfrm>
          <a:prstGeom prst="rect">
            <a:avLst/>
          </a:prstGeom>
          <a:ln>
            <a:noFill/>
          </a:ln>
        </p:spPr>
      </p:pic>
      <p:pic>
        <p:nvPicPr>
          <p:cNvPr id="6" name="Picture 4"/>
          <p:cNvPicPr/>
          <p:nvPr/>
        </p:nvPicPr>
        <p:blipFill>
          <a:blip r:embed="rId3"/>
          <a:stretch/>
        </p:blipFill>
        <p:spPr>
          <a:xfrm>
            <a:off x="4116034" y="3630667"/>
            <a:ext cx="865080" cy="67104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4170708" y="4421320"/>
            <a:ext cx="708120" cy="937800"/>
          </a:xfrm>
          <a:prstGeom prst="rect">
            <a:avLst/>
          </a:prstGeom>
          <a:ln>
            <a:noFill/>
          </a:ln>
        </p:spPr>
      </p:pic>
      <p:pic>
        <p:nvPicPr>
          <p:cNvPr id="8" name="Picture 8"/>
          <p:cNvPicPr/>
          <p:nvPr/>
        </p:nvPicPr>
        <p:blipFill>
          <a:blip r:embed="rId5"/>
          <a:stretch/>
        </p:blipFill>
        <p:spPr>
          <a:xfrm>
            <a:off x="4065694" y="5432166"/>
            <a:ext cx="902880" cy="671040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303026" y="6302828"/>
            <a:ext cx="25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Courtesy of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Huan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en-US" dirty="0" smtClean="0"/>
              <a:t>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GO Enrichment for metabolic and amino acid synthesis pathways following Sorafenib treatment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97" y="1972364"/>
            <a:ext cx="7048514" cy="4523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54" y="2883877"/>
            <a:ext cx="1871929" cy="14238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9079" y="2063262"/>
            <a:ext cx="2110154" cy="114104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79079" y="4822092"/>
            <a:ext cx="2110154" cy="3673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965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38080" y="45252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Sorafenib, but not Sunitinib, has an effect on glycolysis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46" name="Picture 9"/>
          <p:cNvPicPr/>
          <p:nvPr/>
        </p:nvPicPr>
        <p:blipFill>
          <a:blip r:embed="rId2"/>
          <a:srcRect t="49989" r="23404"/>
          <a:stretch/>
        </p:blipFill>
        <p:spPr>
          <a:xfrm>
            <a:off x="402480" y="2425680"/>
            <a:ext cx="7935480" cy="300384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636840" y="5442480"/>
            <a:ext cx="3515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         </a:t>
            </a:r>
            <a:r>
              <a:rPr lang="en-US" sz="1800" b="1" strike="noStrike" spc="-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Sorafenib </a:t>
            </a: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</a:t>
            </a:r>
            <a:r>
              <a:rPr lang="en-US" sz="1800" b="1" strike="noStrike" spc="-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Sunitinib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2045880" y="1890720"/>
            <a:ext cx="1108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Glycolysis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6492960" y="1744560"/>
            <a:ext cx="1049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Cell cycle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4480560" y="1728360"/>
            <a:ext cx="5266080" cy="348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6"/>
          <p:cNvSpPr/>
          <p:nvPr/>
        </p:nvSpPr>
        <p:spPr>
          <a:xfrm>
            <a:off x="4187880" y="2260080"/>
            <a:ext cx="227880" cy="509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2"/>
          <p:cNvPicPr/>
          <p:nvPr/>
        </p:nvPicPr>
        <p:blipFill>
          <a:blip r:embed="rId3"/>
          <a:stretch/>
        </p:blipFill>
        <p:spPr>
          <a:xfrm>
            <a:off x="4446720" y="2392920"/>
            <a:ext cx="4166280" cy="2755800"/>
          </a:xfrm>
          <a:prstGeom prst="rect">
            <a:avLst/>
          </a:prstGeom>
          <a:ln>
            <a:noFill/>
          </a:ln>
        </p:spPr>
      </p:pic>
      <p:pic>
        <p:nvPicPr>
          <p:cNvPr id="253" name="Picture 3"/>
          <p:cNvPicPr/>
          <p:nvPr/>
        </p:nvPicPr>
        <p:blipFill>
          <a:blip r:embed="rId4"/>
          <a:stretch/>
        </p:blipFill>
        <p:spPr>
          <a:xfrm>
            <a:off x="7671960" y="2414160"/>
            <a:ext cx="4294440" cy="2719080"/>
          </a:xfrm>
          <a:prstGeom prst="rect">
            <a:avLst/>
          </a:prstGeom>
          <a:ln>
            <a:noFill/>
          </a:ln>
        </p:spPr>
      </p:pic>
      <p:sp>
        <p:nvSpPr>
          <p:cNvPr id="254" name="CustomShape 7"/>
          <p:cNvSpPr/>
          <p:nvPr/>
        </p:nvSpPr>
        <p:spPr>
          <a:xfrm>
            <a:off x="402480" y="2532960"/>
            <a:ext cx="216360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4321080" y="2583720"/>
            <a:ext cx="216360" cy="236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9303120" y="6302880"/>
            <a:ext cx="256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Courtesy of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Huan Wang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938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838080" y="3751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Why does Sorafenib induce glycolysis 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1981080" y="1251360"/>
            <a:ext cx="8228880" cy="20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Amino acid metabolism and Glycolysis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Serine: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Chaneton, Barbara, et al. 2012. “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Serine Is a Natural Ligand and Allosteric Activator of Pyruvate Kinase M2.” </a:t>
            </a:r>
            <a:r>
              <a:rPr lang="en-US" sz="16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Nature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491 (7424): 458–62.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Yang, Weiwei, et al. 2012. 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“ERK1/2-Dependent Phosphorylation and Nuclear Translocation of PKM2 Promotes the Warburg Effect.” </a:t>
            </a:r>
            <a:r>
              <a:rPr lang="en-US" sz="16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Nature Cell Biology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 (12): 1295–1304.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Hitosugi, Taro, et al. 2009. “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Tyrosine Phosphorylation Inhibits PKM2 to Promote the Warburg Effect and Tumor Growth.” </a:t>
            </a:r>
            <a:r>
              <a:rPr lang="en-US" sz="1600" b="1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Science Signaling</a:t>
            </a:r>
            <a:r>
              <a:rPr lang="en-US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(97): ra73.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2"/>
          <p:cNvPicPr/>
          <p:nvPr/>
        </p:nvPicPr>
        <p:blipFill>
          <a:blip r:embed="rId2"/>
          <a:stretch/>
        </p:blipFill>
        <p:spPr>
          <a:xfrm>
            <a:off x="3136680" y="3254040"/>
            <a:ext cx="5500080" cy="339516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9303120" y="6302880"/>
            <a:ext cx="256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Courtesy of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Huan Wang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42031" y="4657969"/>
            <a:ext cx="594730" cy="289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7507" y="5841999"/>
            <a:ext cx="691661" cy="332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944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791187" y="90733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Manually build model of glycolysis and serine synthesis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4" name="Content Placeholder 3"/>
          <p:cNvPicPr/>
          <p:nvPr/>
        </p:nvPicPr>
        <p:blipFill>
          <a:blip r:embed="rId2"/>
          <a:stretch/>
        </p:blipFill>
        <p:spPr>
          <a:xfrm>
            <a:off x="4341240" y="1019520"/>
            <a:ext cx="3983400" cy="577512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302369" y="1297353"/>
            <a:ext cx="785446" cy="578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02368" y="5759938"/>
            <a:ext cx="785447" cy="62914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24800" y="4763477"/>
            <a:ext cx="438712" cy="4884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09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fit extended model to signaling and metabolomics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3" y="1734300"/>
            <a:ext cx="3274646" cy="249629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05" y="1732639"/>
            <a:ext cx="3337733" cy="25033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65" y="4235939"/>
            <a:ext cx="3302773" cy="2477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29" y="4233265"/>
            <a:ext cx="3306339" cy="24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Conclusions and n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ext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steps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build a minimal model of drug activity guided by experimental data</a:t>
            </a:r>
          </a:p>
          <a:p>
            <a:pPr marL="685800" lvl="1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model can match all observations </a:t>
            </a:r>
          </a:p>
          <a:p>
            <a:pPr marL="685800" lvl="1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easily extended to pathways of interest – glycolysis</a:t>
            </a:r>
            <a:endParaRPr lang="en-US" sz="2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Finalizing 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model for Sorafenib treatment of cardiomyocytes 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 final experimental results to use as model checking criteria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Incorporate metabolomics data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calibration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Parallel tempering on population-average data is ready to go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Integrate </a:t>
            </a:r>
            <a:r>
              <a:rPr lang="en-US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methods to leverage single cell data – allow for different subpopulations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91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838080" y="131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Acknowledgments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1079619" y="1148832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07360" indent="-205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Peter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Sorger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207360" indent="-205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Laura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Maliszewski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207360" indent="-205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Isabel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Latorre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207360" indent="-205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Experimental Work:</a:t>
            </a:r>
          </a:p>
          <a:p>
            <a:pPr marL="66456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Huan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Wang</a:t>
            </a:r>
          </a:p>
          <a:p>
            <a:pPr marL="66456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Jia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-Ren Lin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66456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Zoltan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Maliga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66456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Connor Jacobson</a:t>
            </a:r>
          </a:p>
          <a:p>
            <a:pPr marL="66456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Clarence Yapp </a:t>
            </a:r>
          </a:p>
          <a:p>
            <a:pPr marL="207360" indent="-205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INDRA Team:</a:t>
            </a:r>
          </a:p>
          <a:p>
            <a:pPr marL="62208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Benjamin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Gyori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marL="62208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John Bachman</a:t>
            </a:r>
          </a:p>
          <a:p>
            <a:pPr marL="622080" lvl="1" indent="-205920"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Patrick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Greene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</p:txBody>
      </p:sp>
      <p:pic>
        <p:nvPicPr>
          <p:cNvPr id="353" name="Picture 3"/>
          <p:cNvPicPr/>
          <p:nvPr/>
        </p:nvPicPr>
        <p:blipFill>
          <a:blip r:embed="rId2"/>
          <a:stretch/>
        </p:blipFill>
        <p:spPr>
          <a:xfrm>
            <a:off x="1534320" y="5199961"/>
            <a:ext cx="2603160" cy="1264320"/>
          </a:xfrm>
          <a:prstGeom prst="rect">
            <a:avLst/>
          </a:prstGeom>
          <a:ln>
            <a:noFill/>
          </a:ln>
        </p:spPr>
      </p:pic>
      <p:pic>
        <p:nvPicPr>
          <p:cNvPr id="354" name="Picture 1"/>
          <p:cNvPicPr/>
          <p:nvPr/>
        </p:nvPicPr>
        <p:blipFill>
          <a:blip r:embed="rId3"/>
          <a:stretch/>
        </p:blipFill>
        <p:spPr>
          <a:xfrm>
            <a:off x="8294400" y="5199961"/>
            <a:ext cx="1240200" cy="1240200"/>
          </a:xfrm>
          <a:prstGeom prst="rect">
            <a:avLst/>
          </a:prstGeom>
          <a:ln>
            <a:noFill/>
          </a:ln>
        </p:spPr>
      </p:pic>
      <p:pic>
        <p:nvPicPr>
          <p:cNvPr id="355" name="Picture 2"/>
          <p:cNvPicPr/>
          <p:nvPr/>
        </p:nvPicPr>
        <p:blipFill>
          <a:blip r:embed="rId4"/>
          <a:stretch/>
        </p:blipFill>
        <p:spPr>
          <a:xfrm>
            <a:off x="4789080" y="4506961"/>
            <a:ext cx="2545920" cy="2545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5934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780560" y="4443480"/>
            <a:ext cx="2015280" cy="982080"/>
          </a:xfrm>
          <a:prstGeom prst="homePlate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3387600" y="4449240"/>
            <a:ext cx="2495160" cy="970560"/>
          </a:xfrm>
          <a:prstGeom prst="chevron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1924920" y="4519440"/>
            <a:ext cx="13788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Recovery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days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025520" y="4519440"/>
            <a:ext cx="13698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96 well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 day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5469120" y="4449240"/>
            <a:ext cx="2495160" cy="970560"/>
          </a:xfrm>
          <a:prstGeom prst="chevron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6"/>
          <p:cNvSpPr/>
          <p:nvPr/>
        </p:nvSpPr>
        <p:spPr>
          <a:xfrm>
            <a:off x="6000120" y="4519440"/>
            <a:ext cx="15357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serum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 day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7562880" y="4449240"/>
            <a:ext cx="2495160" cy="970560"/>
          </a:xfrm>
          <a:prstGeom prst="chevron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8"/>
          <p:cNvSpPr/>
          <p:nvPr/>
        </p:nvSpPr>
        <p:spPr>
          <a:xfrm>
            <a:off x="8061840" y="4519440"/>
            <a:ext cx="14385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Drug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treatment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1755000" y="5602320"/>
            <a:ext cx="5887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 drug treatment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timepoints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1, 2, 3, 5 days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Mitotracker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stain (10 min)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PFA fixation (30 min), Triton-X100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permeabilize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(20 min)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Block at 4˚ (overnight), stain for DNA, Image 4 fields/well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10"/>
          <p:cNvSpPr txBox="1"/>
          <p:nvPr/>
        </p:nvSpPr>
        <p:spPr>
          <a:xfrm>
            <a:off x="1273908" y="204345"/>
            <a:ext cx="9519138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Model calibration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data: plate-based CycIF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8" name="CustomShape 11"/>
          <p:cNvSpPr/>
          <p:nvPr/>
        </p:nvSpPr>
        <p:spPr>
          <a:xfrm>
            <a:off x="1780560" y="1185840"/>
            <a:ext cx="888696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Acute effect study: Short term-treatment ( 1 – 24 hours)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3-point serial dilutions (technical duplicates, 1 plate per </a:t>
            </a:r>
            <a:r>
              <a:rPr lang="en-US" sz="1800" b="1" u="sng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timepoint</a:t>
            </a:r>
            <a:r>
              <a:rPr lang="en-US" sz="1800" b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 3.16, 10 µM: 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Afatinib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Dasatinib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Gefitinib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Lapatinib,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Nilotinib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Sorafenib, Sunitinib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0.1, 0.316, 1 µM: 	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Crizotinib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Ponatinib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2"/>
          <p:cNvSpPr/>
          <p:nvPr/>
        </p:nvSpPr>
        <p:spPr>
          <a:xfrm>
            <a:off x="1780560" y="2597040"/>
            <a:ext cx="888696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432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Chronic effect study: Long-term treatment (1 - 5 days)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 concentrations (technical triplicates, 1 plate per timepoint)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 3.16 µM: 	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Afatinib, Dasatinib, Gefitinib, Lapatinib, Nilotinib, Sorafenib, Sunitinib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0.1, 0.316 µM: 	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Crizotinib, Ponatinib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3"/>
          <p:cNvSpPr/>
          <p:nvPr/>
        </p:nvSpPr>
        <p:spPr>
          <a:xfrm>
            <a:off x="8298720" y="6193800"/>
            <a:ext cx="3596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Connor Jacobson and Zoltan Maliga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2398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1"/>
          <p:cNvPicPr/>
          <p:nvPr/>
        </p:nvPicPr>
        <p:blipFill>
          <a:blip r:embed="rId2"/>
          <a:stretch/>
        </p:blipFill>
        <p:spPr>
          <a:xfrm>
            <a:off x="6027865" y="2330006"/>
            <a:ext cx="3265560" cy="359460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Additional concerns for model scale: combinatorial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complexity</a:t>
            </a:r>
            <a:endParaRPr lang="en-US" dirty="0"/>
          </a:p>
        </p:txBody>
      </p:sp>
      <p:sp>
        <p:nvSpPr>
          <p:cNvPr id="4" name="CustomShape 2"/>
          <p:cNvSpPr/>
          <p:nvPr/>
        </p:nvSpPr>
        <p:spPr>
          <a:xfrm>
            <a:off x="7278144" y="2437286"/>
            <a:ext cx="2147209" cy="712440"/>
          </a:xfrm>
          <a:prstGeom prst="rect">
            <a:avLst/>
          </a:prstGeom>
          <a:solidFill>
            <a:srgbClr val="DCE6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9"/>
          <p:cNvPicPr/>
          <p:nvPr/>
        </p:nvPicPr>
        <p:blipFill>
          <a:blip r:embed="rId3"/>
          <a:stretch/>
        </p:blipFill>
        <p:spPr>
          <a:xfrm>
            <a:off x="2604625" y="2776406"/>
            <a:ext cx="2282040" cy="215064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2604625" y="1907726"/>
            <a:ext cx="22485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640" b="0" i="1" strike="noStrike" spc="-1">
                <a:solidFill>
                  <a:srgbClr val="A04DA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Small number of molecular interactions</a:t>
            </a: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5036425" y="3702326"/>
            <a:ext cx="545400" cy="5328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5"/>
          <p:cNvSpPr/>
          <p:nvPr/>
        </p:nvSpPr>
        <p:spPr>
          <a:xfrm>
            <a:off x="7478665" y="2437286"/>
            <a:ext cx="153468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2×4×6 = </a:t>
            </a:r>
            <a:r>
              <a:rPr lang="en-US" sz="128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48</a:t>
            </a:r>
            <a:r>
              <a:rPr lang="en-US" sz="12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8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monomers</a:t>
            </a: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6"/>
          <p:cNvSpPr/>
          <p:nvPr/>
        </p:nvSpPr>
        <p:spPr>
          <a:xfrm>
            <a:off x="7360945" y="2809166"/>
            <a:ext cx="152712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28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24×25/2 = </a:t>
            </a:r>
            <a:r>
              <a:rPr lang="en-US" sz="128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300</a:t>
            </a:r>
            <a:r>
              <a:rPr lang="en-US" sz="128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128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dimers*</a:t>
            </a:r>
            <a:endParaRPr lang="en-US" sz="199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7"/>
          <p:cNvSpPr/>
          <p:nvPr/>
        </p:nvSpPr>
        <p:spPr>
          <a:xfrm>
            <a:off x="2313354" y="5251766"/>
            <a:ext cx="3494191" cy="492542"/>
          </a:xfrm>
          <a:prstGeom prst="rect">
            <a:avLst/>
          </a:prstGeom>
          <a:solidFill>
            <a:srgbClr val="F5ECA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720" tIns="40680" rIns="81720" bIns="40680"/>
          <a:lstStyle/>
          <a:p>
            <a:pPr>
              <a:lnSpc>
                <a:spcPct val="100000"/>
              </a:lnSpc>
            </a:pPr>
            <a:r>
              <a:rPr lang="en-US" sz="128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rule set with 20 rules generates a network with 356 species and 3749 reactions.</a:t>
            </a:r>
            <a:endParaRPr lang="en-US" sz="199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5719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Decreasing combinatorial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complexity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ACTION: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generate_network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()</a:t>
            </a:r>
            <a:endParaRPr lang="en-US" sz="3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 0:    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 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     0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 1:   </a:t>
            </a:r>
          </a:p>
          <a:p>
            <a:pPr lvl="1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36 species     25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 2:   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244 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   360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 </a:t>
            </a:r>
          </a:p>
          <a:p>
            <a:pPr lvl="1">
              <a:lnSpc>
                <a:spcPct val="100000"/>
              </a:lnSpc>
            </a:pPr>
            <a:r>
              <a:rPr lang="en-US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35495 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species  51422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00431" y="1825625"/>
            <a:ext cx="5953369" cy="4351338"/>
          </a:xfrm>
        </p:spPr>
        <p:txBody>
          <a:bodyPr>
            <a:normAutofit/>
          </a:bodyPr>
          <a:lstStyle/>
          <a:p>
            <a:pPr indent="-2282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subset on mechanisms</a:t>
            </a:r>
          </a:p>
          <a:p>
            <a:pPr lvl="1" indent="-2282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Minimal model</a:t>
            </a:r>
          </a:p>
          <a:p>
            <a:pPr indent="-2282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Enforcing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rule context</a:t>
            </a:r>
            <a:endParaRPr lang="en-US" sz="309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Signaling cascade logic</a:t>
            </a:r>
            <a:endParaRPr lang="en-US" sz="221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1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 activation step for every protein</a:t>
            </a:r>
            <a:endParaRPr lang="en-US" sz="221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-228240">
              <a:buClr>
                <a:srgbClr val="000000"/>
              </a:buClr>
              <a:buFont typeface="Arial"/>
              <a:buChar char="•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 PTM sites</a:t>
            </a:r>
            <a:endParaRPr lang="en-US" sz="309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Coarse graining</a:t>
            </a:r>
            <a:endParaRPr lang="en-US" sz="221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indent="-228240"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Oligomers </a:t>
            </a:r>
            <a:endParaRPr lang="en-US" sz="309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cycle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finding/breaking</a:t>
            </a:r>
            <a:endParaRPr lang="en-US" sz="221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2502439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Selecting best dose ranges and exposure times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4386240" y="6457320"/>
            <a:ext cx="350784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2-3 biological replicates per condition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936960" y="4219920"/>
            <a:ext cx="4240080" cy="2219040"/>
          </a:xfrm>
          <a:prstGeom prst="rect">
            <a:avLst/>
          </a:prstGeom>
          <a:solidFill>
            <a:srgbClr val="FFFF00">
              <a:alpha val="84000"/>
            </a:srgb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4197960" y="4307400"/>
            <a:ext cx="793800" cy="39672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DMSO Control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4083840" y="4902840"/>
            <a:ext cx="907920" cy="27108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Sunitinib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4083840" y="5268960"/>
            <a:ext cx="907920" cy="27108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Lapatinib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>
            <a:off x="4083840" y="5607360"/>
            <a:ext cx="907920" cy="27108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Erlotinib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8"/>
          <p:cNvSpPr/>
          <p:nvPr/>
        </p:nvSpPr>
        <p:spPr>
          <a:xfrm>
            <a:off x="4083840" y="5959080"/>
            <a:ext cx="907920" cy="271080"/>
          </a:xfrm>
          <a:prstGeom prst="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Sorafenib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9"/>
          <p:cNvSpPr/>
          <p:nvPr/>
        </p:nvSpPr>
        <p:spPr>
          <a:xfrm>
            <a:off x="5047560" y="5091480"/>
            <a:ext cx="82080" cy="1013040"/>
          </a:xfrm>
          <a:prstGeom prst="rightBrace">
            <a:avLst>
              <a:gd name="adj1" fmla="val 8333"/>
              <a:gd name="adj2" fmla="val 50000"/>
            </a:avLst>
          </a:prstGeom>
          <a:noFill/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4" name="Picture 109"/>
          <p:cNvPicPr/>
          <p:nvPr/>
        </p:nvPicPr>
        <p:blipFill>
          <a:blip r:embed="rId2"/>
          <a:srcRect b="51205"/>
          <a:stretch/>
        </p:blipFill>
        <p:spPr>
          <a:xfrm>
            <a:off x="7462440" y="1461240"/>
            <a:ext cx="2871720" cy="2340720"/>
          </a:xfrm>
          <a:prstGeom prst="rect">
            <a:avLst/>
          </a:prstGeom>
          <a:ln>
            <a:noFill/>
          </a:ln>
        </p:spPr>
      </p:pic>
      <p:sp>
        <p:nvSpPr>
          <p:cNvPr id="195" name="CustomShape 10"/>
          <p:cNvSpPr/>
          <p:nvPr/>
        </p:nvSpPr>
        <p:spPr>
          <a:xfrm>
            <a:off x="7394760" y="1187280"/>
            <a:ext cx="2939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Toxicity: mitochondrial membrane potential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6"/>
          <p:cNvPicPr/>
          <p:nvPr/>
        </p:nvPicPr>
        <p:blipFill>
          <a:blip r:embed="rId3"/>
          <a:stretch/>
        </p:blipFill>
        <p:spPr>
          <a:xfrm>
            <a:off x="1764720" y="1673640"/>
            <a:ext cx="2812320" cy="2058840"/>
          </a:xfrm>
          <a:prstGeom prst="rect">
            <a:avLst/>
          </a:prstGeom>
          <a:ln>
            <a:noFill/>
          </a:ln>
        </p:spPr>
      </p:pic>
      <p:sp>
        <p:nvSpPr>
          <p:cNvPr id="197" name="CustomShape 11"/>
          <p:cNvSpPr/>
          <p:nvPr/>
        </p:nvSpPr>
        <p:spPr>
          <a:xfrm>
            <a:off x="4768920" y="1443240"/>
            <a:ext cx="2318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Normalization: nuclei #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Picture 118"/>
          <p:cNvPicPr/>
          <p:nvPr/>
        </p:nvPicPr>
        <p:blipFill>
          <a:blip r:embed="rId2"/>
          <a:srcRect t="51582"/>
          <a:stretch/>
        </p:blipFill>
        <p:spPr>
          <a:xfrm>
            <a:off x="4534200" y="1666440"/>
            <a:ext cx="2871720" cy="2322720"/>
          </a:xfrm>
          <a:prstGeom prst="rect">
            <a:avLst/>
          </a:prstGeom>
          <a:ln>
            <a:noFill/>
          </a:ln>
        </p:spPr>
      </p:pic>
      <p:sp>
        <p:nvSpPr>
          <p:cNvPr id="199" name="CustomShape 12"/>
          <p:cNvSpPr/>
          <p:nvPr/>
        </p:nvSpPr>
        <p:spPr>
          <a:xfrm rot="16200000">
            <a:off x="5114880" y="170676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3"/>
          <p:cNvSpPr/>
          <p:nvPr/>
        </p:nvSpPr>
        <p:spPr>
          <a:xfrm rot="16200000">
            <a:off x="2610720" y="277200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4"/>
          <p:cNvSpPr/>
          <p:nvPr/>
        </p:nvSpPr>
        <p:spPr>
          <a:xfrm rot="16200000">
            <a:off x="2610720" y="227196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5"/>
          <p:cNvSpPr/>
          <p:nvPr/>
        </p:nvSpPr>
        <p:spPr>
          <a:xfrm rot="16200000">
            <a:off x="3375720" y="227196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6"/>
          <p:cNvSpPr/>
          <p:nvPr/>
        </p:nvSpPr>
        <p:spPr>
          <a:xfrm rot="16200000">
            <a:off x="3742560" y="227448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7"/>
          <p:cNvSpPr/>
          <p:nvPr/>
        </p:nvSpPr>
        <p:spPr>
          <a:xfrm rot="16200000">
            <a:off x="5114880" y="225108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8"/>
          <p:cNvSpPr/>
          <p:nvPr/>
        </p:nvSpPr>
        <p:spPr>
          <a:xfrm rot="16200000">
            <a:off x="5729040" y="225108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9"/>
          <p:cNvSpPr/>
          <p:nvPr/>
        </p:nvSpPr>
        <p:spPr>
          <a:xfrm rot="16200000">
            <a:off x="6375600" y="225108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0"/>
          <p:cNvSpPr/>
          <p:nvPr/>
        </p:nvSpPr>
        <p:spPr>
          <a:xfrm rot="16200000">
            <a:off x="5114520" y="279576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21"/>
          <p:cNvSpPr/>
          <p:nvPr/>
        </p:nvSpPr>
        <p:spPr>
          <a:xfrm rot="16200000">
            <a:off x="2261520" y="226296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2"/>
          <p:cNvSpPr/>
          <p:nvPr/>
        </p:nvSpPr>
        <p:spPr>
          <a:xfrm rot="16200000">
            <a:off x="2613960" y="1755720"/>
            <a:ext cx="154800" cy="317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23"/>
          <p:cNvSpPr/>
          <p:nvPr/>
        </p:nvSpPr>
        <p:spPr>
          <a:xfrm rot="16200000">
            <a:off x="8038440" y="169164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24"/>
          <p:cNvSpPr/>
          <p:nvPr/>
        </p:nvSpPr>
        <p:spPr>
          <a:xfrm rot="16200000">
            <a:off x="8038440" y="223632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25"/>
          <p:cNvSpPr/>
          <p:nvPr/>
        </p:nvSpPr>
        <p:spPr>
          <a:xfrm rot="16200000">
            <a:off x="8652600" y="223632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26"/>
          <p:cNvSpPr/>
          <p:nvPr/>
        </p:nvSpPr>
        <p:spPr>
          <a:xfrm rot="16200000">
            <a:off x="9299160" y="223632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7"/>
          <p:cNvSpPr/>
          <p:nvPr/>
        </p:nvSpPr>
        <p:spPr>
          <a:xfrm rot="16200000">
            <a:off x="8038080" y="2781000"/>
            <a:ext cx="233640" cy="521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8"/>
          <p:cNvSpPr/>
          <p:nvPr/>
        </p:nvSpPr>
        <p:spPr>
          <a:xfrm>
            <a:off x="1999440" y="1443240"/>
            <a:ext cx="23418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Cell death: Cell titer glo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9"/>
          <p:cNvSpPr/>
          <p:nvPr/>
        </p:nvSpPr>
        <p:spPr>
          <a:xfrm>
            <a:off x="7128000" y="6063840"/>
            <a:ext cx="9291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RNAseq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30"/>
          <p:cNvSpPr/>
          <p:nvPr/>
        </p:nvSpPr>
        <p:spPr>
          <a:xfrm rot="16200000" flipH="1" flipV="1">
            <a:off x="5979600" y="-220680"/>
            <a:ext cx="152640" cy="822888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6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31"/>
          <p:cNvSpPr/>
          <p:nvPr/>
        </p:nvSpPr>
        <p:spPr>
          <a:xfrm>
            <a:off x="5196240" y="5408640"/>
            <a:ext cx="63936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3.2 μM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2"/>
          <p:cNvSpPr/>
          <p:nvPr/>
        </p:nvSpPr>
        <p:spPr>
          <a:xfrm>
            <a:off x="5196240" y="4994640"/>
            <a:ext cx="63936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 μM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3"/>
          <p:cNvSpPr/>
          <p:nvPr/>
        </p:nvSpPr>
        <p:spPr>
          <a:xfrm>
            <a:off x="5196240" y="5816160"/>
            <a:ext cx="63936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μM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34"/>
          <p:cNvSpPr/>
          <p:nvPr/>
        </p:nvSpPr>
        <p:spPr>
          <a:xfrm>
            <a:off x="6466320" y="541044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5"/>
          <p:cNvSpPr/>
          <p:nvPr/>
        </p:nvSpPr>
        <p:spPr>
          <a:xfrm>
            <a:off x="7023240" y="540432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72h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6"/>
          <p:cNvSpPr/>
          <p:nvPr/>
        </p:nvSpPr>
        <p:spPr>
          <a:xfrm>
            <a:off x="5900760" y="540504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37"/>
          <p:cNvSpPr/>
          <p:nvPr/>
        </p:nvSpPr>
        <p:spPr>
          <a:xfrm>
            <a:off x="7589023" y="5404320"/>
            <a:ext cx="52992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7day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8"/>
          <p:cNvSpPr/>
          <p:nvPr/>
        </p:nvSpPr>
        <p:spPr>
          <a:xfrm>
            <a:off x="6466320" y="505044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9"/>
          <p:cNvSpPr/>
          <p:nvPr/>
        </p:nvSpPr>
        <p:spPr>
          <a:xfrm>
            <a:off x="6466320" y="5754632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40"/>
          <p:cNvSpPr/>
          <p:nvPr/>
        </p:nvSpPr>
        <p:spPr>
          <a:xfrm>
            <a:off x="6466320" y="434484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1"/>
          <p:cNvSpPr/>
          <p:nvPr/>
        </p:nvSpPr>
        <p:spPr>
          <a:xfrm>
            <a:off x="7023240" y="433836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72h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42"/>
          <p:cNvSpPr/>
          <p:nvPr/>
        </p:nvSpPr>
        <p:spPr>
          <a:xfrm>
            <a:off x="5900760" y="4339080"/>
            <a:ext cx="511200" cy="27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43"/>
          <p:cNvSpPr/>
          <p:nvPr/>
        </p:nvSpPr>
        <p:spPr>
          <a:xfrm>
            <a:off x="7582320" y="4338360"/>
            <a:ext cx="524520" cy="26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7day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4"/>
          <p:cNvSpPr/>
          <p:nvPr/>
        </p:nvSpPr>
        <p:spPr>
          <a:xfrm>
            <a:off x="9303120" y="6302880"/>
            <a:ext cx="2567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Courtesy of 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Huan Wang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011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Coarse-graining like phosphorylation sites vastly reduced model complexity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/>
            </a:r>
            <a:b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</a:br>
            <a:endParaRPr lang="en-US" dirty="0"/>
          </a:p>
        </p:txBody>
      </p:sp>
      <p:pic>
        <p:nvPicPr>
          <p:cNvPr id="5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919162" y="2110581"/>
            <a:ext cx="5019675" cy="378142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7"/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253162" y="2110581"/>
            <a:ext cx="5019675" cy="37814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575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Coarse-graining like phosphorylation sites vastly reduced model complexity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/>
            </a:r>
            <a:b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</a:br>
            <a:endParaRPr lang="en-US" dirty="0"/>
          </a:p>
        </p:txBody>
      </p:sp>
      <p:pic>
        <p:nvPicPr>
          <p:cNvPr id="5" name="Content Placeholder 6"/>
          <p:cNvPicPr>
            <a:picLocks noGrp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919162" y="2110581"/>
            <a:ext cx="5019675" cy="3781425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7"/>
          <p:cNvPicPr>
            <a:picLocks noGrp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253162" y="2110581"/>
            <a:ext cx="5019675" cy="3781425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2862419" y="2688822"/>
            <a:ext cx="5972595" cy="1515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46" tIns="40823" rIns="81646" bIns="40823"/>
          <a:lstStyle/>
          <a:p>
            <a:pPr>
              <a:lnSpc>
                <a:spcPct val="100000"/>
              </a:lnSpc>
            </a:pP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11:   203 species   4259 </a:t>
            </a:r>
            <a:r>
              <a:rPr lang="en-US" sz="1633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1.55e+00 CPU s</a:t>
            </a: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 TIME: total 12.72 s.</a:t>
            </a: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Iteration   9:    33 species    150 </a:t>
            </a:r>
            <a:r>
              <a:rPr lang="en-US" sz="1633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rxns</a:t>
            </a: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1.00e-02 CPU s</a:t>
            </a: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CPU TIME: total 0.23 s.</a:t>
            </a: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64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always fit an elephant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12" y="1825625"/>
            <a:ext cx="2638175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52" y="2343151"/>
            <a:ext cx="5821148" cy="2696214"/>
          </a:xfrm>
        </p:spPr>
      </p:pic>
    </p:spTree>
    <p:extLst>
      <p:ext uri="{BB962C8B-B14F-4D97-AF65-F5344CB8AC3E}">
        <p14:creationId xmlns:p14="http://schemas.microsoft.com/office/powerpoint/2010/main" val="4146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in negative feedback mechanisms produces a more accurate model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15" y="1825625"/>
            <a:ext cx="4085369" cy="4351338"/>
          </a:xfrm>
        </p:spPr>
      </p:pic>
    </p:spTree>
    <p:extLst>
      <p:ext uri="{BB962C8B-B14F-4D97-AF65-F5344CB8AC3E}">
        <p14:creationId xmlns:p14="http://schemas.microsoft.com/office/powerpoint/2010/main" val="2501635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5" y="0"/>
            <a:ext cx="11644923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Model can now fit data across doses and cell lines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1144813"/>
            <a:ext cx="4972050" cy="5648042"/>
          </a:xfrm>
        </p:spPr>
      </p:pic>
    </p:spTree>
    <p:extLst>
      <p:ext uri="{BB962C8B-B14F-4D97-AF65-F5344CB8AC3E}">
        <p14:creationId xmlns:p14="http://schemas.microsoft.com/office/powerpoint/2010/main" val="368592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838080" y="147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Incorporating single-cell data:
Mechanistic hierarchical population model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70" name="Content Placeholder 3"/>
          <p:cNvPicPr/>
          <p:nvPr/>
        </p:nvPicPr>
        <p:blipFill>
          <a:blip r:embed="rId2"/>
          <a:stretch/>
        </p:blipFill>
        <p:spPr>
          <a:xfrm>
            <a:off x="2652480" y="1299240"/>
            <a:ext cx="6141960" cy="2697480"/>
          </a:xfrm>
          <a:prstGeom prst="rect">
            <a:avLst/>
          </a:prstGeom>
          <a:ln>
            <a:noFill/>
          </a:ln>
        </p:spPr>
      </p:pic>
      <p:pic>
        <p:nvPicPr>
          <p:cNvPr id="471" name="Picture 4"/>
          <p:cNvPicPr/>
          <p:nvPr/>
        </p:nvPicPr>
        <p:blipFill>
          <a:blip r:embed="rId3"/>
          <a:stretch/>
        </p:blipFill>
        <p:spPr>
          <a:xfrm>
            <a:off x="2350080" y="3996720"/>
            <a:ext cx="6765840" cy="2858040"/>
          </a:xfrm>
          <a:prstGeom prst="rect">
            <a:avLst/>
          </a:prstGeom>
          <a:ln>
            <a:noFill/>
          </a:ln>
        </p:spPr>
      </p:pic>
      <p:sp>
        <p:nvSpPr>
          <p:cNvPr id="472" name="CustomShape 2"/>
          <p:cNvSpPr/>
          <p:nvPr/>
        </p:nvSpPr>
        <p:spPr>
          <a:xfrm>
            <a:off x="9330120" y="6367680"/>
            <a:ext cx="2190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Loos, et al. 2017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2561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Clustering of RNA-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Seq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data highlights patterns of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6" y="1690200"/>
            <a:ext cx="8082658" cy="5186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6" y="2797908"/>
            <a:ext cx="1871929" cy="14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82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786239" y="215280"/>
            <a:ext cx="10069329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Additional experimental data: CycIF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6716191" y="1324547"/>
            <a:ext cx="4579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Sunitinib and Sorafenib shift cell staining profile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19800" y="1742830"/>
            <a:ext cx="5648582" cy="4278077"/>
            <a:chOff x="3065400" y="1771560"/>
            <a:chExt cx="6133320" cy="4296240"/>
          </a:xfrm>
        </p:grpSpPr>
        <p:grpSp>
          <p:nvGrpSpPr>
            <p:cNvPr id="5" name="Group 4"/>
            <p:cNvGrpSpPr/>
            <p:nvPr/>
          </p:nvGrpSpPr>
          <p:grpSpPr>
            <a:xfrm>
              <a:off x="3065400" y="1771560"/>
              <a:ext cx="6133320" cy="4296240"/>
              <a:chOff x="3065400" y="1771560"/>
              <a:chExt cx="6133320" cy="4296240"/>
            </a:xfrm>
          </p:grpSpPr>
          <p:pic>
            <p:nvPicPr>
              <p:cNvPr id="282" name="Picture 1"/>
              <p:cNvPicPr/>
              <p:nvPr/>
            </p:nvPicPr>
            <p:blipFill>
              <a:blip r:embed="rId3"/>
              <a:stretch/>
            </p:blipFill>
            <p:spPr>
              <a:xfrm>
                <a:off x="3065400" y="1771560"/>
                <a:ext cx="5728320" cy="4296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4" name="CustomShape 3"/>
              <p:cNvSpPr/>
              <p:nvPr/>
            </p:nvSpPr>
            <p:spPr>
              <a:xfrm>
                <a:off x="8137440" y="2202840"/>
                <a:ext cx="7725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DMSO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285" name="CustomShape 4"/>
              <p:cNvSpPr/>
              <p:nvPr/>
            </p:nvSpPr>
            <p:spPr>
              <a:xfrm>
                <a:off x="8139240" y="2770200"/>
                <a:ext cx="9993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Sunitinib</a:t>
                </a:r>
                <a:endParaRPr lang="en-US" sz="18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286" name="CustomShape 5"/>
              <p:cNvSpPr/>
              <p:nvPr/>
            </p:nvSpPr>
            <p:spPr>
              <a:xfrm>
                <a:off x="8139960" y="2486520"/>
                <a:ext cx="1058760" cy="364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1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Sorafenib</a:t>
                </a:r>
                <a:endParaRPr lang="en-US" sz="1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p:grpSp>
        <p:sp>
          <p:nvSpPr>
            <p:cNvPr id="287" name="CustomShape 6"/>
            <p:cNvSpPr/>
            <p:nvPr/>
          </p:nvSpPr>
          <p:spPr>
            <a:xfrm rot="18610200">
              <a:off x="5845680" y="3436560"/>
              <a:ext cx="499680" cy="1471320"/>
            </a:xfrm>
            <a:prstGeom prst="downArrow">
              <a:avLst>
                <a:gd name="adj1" fmla="val 50000"/>
                <a:gd name="adj2" fmla="val 50000"/>
              </a:avLst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CustomShape 7"/>
          <p:cNvSpPr/>
          <p:nvPr/>
        </p:nvSpPr>
        <p:spPr>
          <a:xfrm>
            <a:off x="8298720" y="6193800"/>
            <a:ext cx="3596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Connor Jacobson and Zoltan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Maliga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9 drugs (including previous four)</a:t>
            </a:r>
          </a:p>
          <a:p>
            <a:r>
              <a:rPr lang="en-US" dirty="0" smtClean="0"/>
              <a:t>3 doses</a:t>
            </a:r>
          </a:p>
          <a:p>
            <a:r>
              <a:rPr lang="en-US" dirty="0" smtClean="0"/>
              <a:t>8 time points</a:t>
            </a:r>
          </a:p>
          <a:p>
            <a:r>
              <a:rPr lang="en-US" dirty="0" smtClean="0"/>
              <a:t>4-5 cycles</a:t>
            </a:r>
          </a:p>
          <a:p>
            <a:r>
              <a:rPr lang="en-US" dirty="0" smtClean="0"/>
              <a:t>5 antibody panels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08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key changes following Sorafenib treatment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37" y="2058194"/>
            <a:ext cx="4266464" cy="3659026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215" y="2058194"/>
            <a:ext cx="4396401" cy="371581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429" y="2058193"/>
            <a:ext cx="4412144" cy="37158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3394" y="2035112"/>
            <a:ext cx="2148396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pPKM2_Cyto</a:t>
            </a:r>
            <a:endParaRPr lang="en-US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508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18235"/>
            <a:ext cx="10515600" cy="1325563"/>
          </a:xfrm>
        </p:spPr>
        <p:txBody>
          <a:bodyPr/>
          <a:lstStyle/>
          <a:p>
            <a:r>
              <a:rPr lang="en-US" dirty="0" smtClean="0"/>
              <a:t>INDRA – Integrated Network and Dynamical Reasoning Assembler</a:t>
            </a:r>
            <a:endParaRPr lang="en-US" dirty="0"/>
          </a:p>
        </p:txBody>
      </p:sp>
      <p:sp>
        <p:nvSpPr>
          <p:cNvPr id="7" name="Rectangle 6">
            <a:hlinkClick r:id="rId2"/>
          </p:cNvPr>
          <p:cNvSpPr/>
          <p:nvPr/>
        </p:nvSpPr>
        <p:spPr>
          <a:xfrm>
            <a:off x="3672437" y="6289097"/>
            <a:ext cx="4597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github.com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sorgerlab</a:t>
            </a:r>
            <a:r>
              <a:rPr lang="en-US" sz="2400" dirty="0">
                <a:solidFill>
                  <a:srgbClr val="0070C0"/>
                </a:solidFill>
              </a:rPr>
              <a:t>/</a:t>
            </a:r>
            <a:r>
              <a:rPr lang="en-US" sz="2400" dirty="0" err="1">
                <a:solidFill>
                  <a:srgbClr val="0070C0"/>
                </a:solidFill>
              </a:rPr>
              <a:t>indra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56" y="1507373"/>
            <a:ext cx="6683408" cy="5012556"/>
          </a:xfrm>
          <a:prstGeom prst="rect">
            <a:avLst/>
          </a:prstGeom>
        </p:spPr>
      </p:pic>
      <p:sp>
        <p:nvSpPr>
          <p:cNvPr id="9" name="CustomShape 7"/>
          <p:cNvSpPr/>
          <p:nvPr/>
        </p:nvSpPr>
        <p:spPr>
          <a:xfrm>
            <a:off x="8736382" y="6453006"/>
            <a:ext cx="3455618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Benjamin </a:t>
            </a:r>
            <a:r>
              <a:rPr lang="en-US" sz="1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Gyori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and John Bachman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74892" y="1781908"/>
            <a:ext cx="1156677" cy="9925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09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Using INDRA to build a model specific to this data set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92" name="Content Placeholder 3"/>
          <p:cNvPicPr/>
          <p:nvPr/>
        </p:nvPicPr>
        <p:blipFill>
          <a:blip r:embed="rId2"/>
          <a:stretch/>
        </p:blipFill>
        <p:spPr>
          <a:xfrm>
            <a:off x="606083" y="1997498"/>
            <a:ext cx="4602240" cy="4350960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5594683" y="1659278"/>
            <a:ext cx="5428800" cy="5027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7213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1452</Words>
  <Application>Microsoft Office PowerPoint</Application>
  <PresentationFormat>Widescreen</PresentationFormat>
  <Paragraphs>285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DejaVu Sans</vt:lpstr>
      <vt:lpstr>StarSymbol</vt:lpstr>
      <vt:lpstr>Times New Roman</vt:lpstr>
      <vt:lpstr>Office Theme</vt:lpstr>
      <vt:lpstr>PowerPoint Presentation</vt:lpstr>
      <vt:lpstr>Developing signatures of Tyrosine Kinase Inhibitor response in cardiomyocytes</vt:lpstr>
      <vt:lpstr>Four selected tyrosine kinase inhibitors</vt:lpstr>
      <vt:lpstr>PowerPoint Presentation</vt:lpstr>
      <vt:lpstr>PowerPoint Presentation</vt:lpstr>
      <vt:lpstr>PowerPoint Presentation</vt:lpstr>
      <vt:lpstr>Identifying key changes following Sorafenib treatment</vt:lpstr>
      <vt:lpstr>INDRA – Integrated Network and Dynamical Reasoning Assembler</vt:lpstr>
      <vt:lpstr>PowerPoint Presentation</vt:lpstr>
      <vt:lpstr>PowerPoint Presentation</vt:lpstr>
      <vt:lpstr>PowerPoint Presentation</vt:lpstr>
      <vt:lpstr>A large, manually selected model with all necessary nodes, may still not match our experimental results</vt:lpstr>
      <vt:lpstr>INDRA DB – Searching for mechanisms</vt:lpstr>
      <vt:lpstr>DB helps explain our experimental results</vt:lpstr>
      <vt:lpstr>Selecting a kinase and extending the pathway</vt:lpstr>
      <vt:lpstr>Our model now satisfies the desired condition</vt:lpstr>
      <vt:lpstr>Capturing important effects of Sorafenib in a model</vt:lpstr>
      <vt:lpstr>Capturing important effects of Sorafenib in a model</vt:lpstr>
      <vt:lpstr>Iterate over model pathways and experimental data, guided by user input when necessary</vt:lpstr>
      <vt:lpstr>Three observables: all paths found!</vt:lpstr>
      <vt:lpstr>Final Model – very compact</vt:lpstr>
      <vt:lpstr>Simulations – S6 phosphorylation decreases</vt:lpstr>
      <vt:lpstr>PKM phosphorylation doesn’t increase despite phosphatase inhibition</vt:lpstr>
      <vt:lpstr>HIF1A doesn’t increase despite inhibited degradation – no transcription</vt:lpstr>
      <vt:lpstr>Add baseline phosphorylation and transcription – model works</vt:lpstr>
      <vt:lpstr>Extending to six experimental observables: Larger, still compact</vt:lpstr>
      <vt:lpstr>Model still simulatable as ODE network This allows for traditional parameter estimation</vt:lpstr>
      <vt:lpstr>PowerPoint Presentation</vt:lpstr>
      <vt:lpstr>Parameter estimation leads to a quantitatively accurate model </vt:lpstr>
      <vt:lpstr>PowerPoint Presentation</vt:lpstr>
      <vt:lpstr>PowerPoint Presentation</vt:lpstr>
      <vt:lpstr>PowerPoint Presentation</vt:lpstr>
      <vt:lpstr>PowerPoint Presentation</vt:lpstr>
      <vt:lpstr>Can fit extended model to signaling and metabolomics data</vt:lpstr>
      <vt:lpstr>PowerPoint Presentation</vt:lpstr>
      <vt:lpstr>PowerPoint Presentation</vt:lpstr>
      <vt:lpstr>PowerPoint Presentation</vt:lpstr>
      <vt:lpstr>Additional concerns for model scale: combinatorial complexity</vt:lpstr>
      <vt:lpstr>Decreasing combinatorial complexity</vt:lpstr>
      <vt:lpstr>Coarse-graining like phosphorylation sites vastly reduced model complexity </vt:lpstr>
      <vt:lpstr>Coarse-graining like phosphorylation sites vastly reduced model complexity </vt:lpstr>
      <vt:lpstr>Can’t always fit an elephant</vt:lpstr>
      <vt:lpstr>Adding in negative feedback mechanisms produces a more accurate model</vt:lpstr>
      <vt:lpstr>Model can now fit data across doses and cell lines</vt:lpstr>
      <vt:lpstr>PowerPoint Presentation</vt:lpstr>
    </vt:vector>
  </TitlesOfParts>
  <Company>Harvard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Bobby</dc:creator>
  <cp:lastModifiedBy>Bobby Sheehan</cp:lastModifiedBy>
  <cp:revision>80</cp:revision>
  <dcterms:created xsi:type="dcterms:W3CDTF">2018-06-15T20:45:26Z</dcterms:created>
  <dcterms:modified xsi:type="dcterms:W3CDTF">2018-08-24T20:14:04Z</dcterms:modified>
</cp:coreProperties>
</file>